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8" r:id="rId1"/>
  </p:sldMasterIdLst>
  <p:notesMasterIdLst>
    <p:notesMasterId r:id="rId13"/>
  </p:notesMasterIdLst>
  <p:sldIdLst>
    <p:sldId id="256" r:id="rId2"/>
    <p:sldId id="258" r:id="rId3"/>
    <p:sldId id="263" r:id="rId4"/>
    <p:sldId id="265" r:id="rId5"/>
    <p:sldId id="259" r:id="rId6"/>
    <p:sldId id="257" r:id="rId7"/>
    <p:sldId id="264" r:id="rId8"/>
    <p:sldId id="262" r:id="rId9"/>
    <p:sldId id="260" r:id="rId10"/>
    <p:sldId id="261"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e Bergdal Kolath" initials="JBK" lastIdx="1" clrIdx="0">
    <p:extLst>
      <p:ext uri="{19B8F6BF-5375-455C-9EA6-DF929625EA0E}">
        <p15:presenceInfo xmlns:p15="http://schemas.microsoft.com/office/powerpoint/2012/main" userId="Julie Bergdal Kolat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6989"/>
    <a:srgbClr val="3065D0"/>
    <a:srgbClr val="3D7AC3"/>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0218" autoAdjust="0"/>
  </p:normalViewPr>
  <p:slideViewPr>
    <p:cSldViewPr snapToGrid="0">
      <p:cViewPr varScale="1">
        <p:scale>
          <a:sx n="88" d="100"/>
          <a:sy n="88" d="100"/>
        </p:scale>
        <p:origin x="85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99EB69-7674-439C-BBE0-EAAB55AD974F}" type="datetimeFigureOut">
              <a:rPr lang="da-DK" smtClean="0"/>
              <a:t>27-09-2017</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082A59-D682-4161-B68B-76BBDC51C6BA}" type="slidenum">
              <a:rPr lang="da-DK" smtClean="0"/>
              <a:t>‹nr.›</a:t>
            </a:fld>
            <a:endParaRPr lang="da-DK"/>
          </a:p>
        </p:txBody>
      </p:sp>
    </p:spTree>
    <p:extLst>
      <p:ext uri="{BB962C8B-B14F-4D97-AF65-F5344CB8AC3E}">
        <p14:creationId xmlns:p14="http://schemas.microsoft.com/office/powerpoint/2010/main" val="2421766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denstoredanske.dk/Samfund%2c_jura_og_politik/Etnologi/Etnografer%2c_etnologer_og_kulturhistorikere/Edward_Burnett_Tylor"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6-K079txZe8"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play.kahoot.it/#/k/aafe906e-a15f-419e-9d05-defb7f5d75a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Summeøvelse</a:t>
            </a:r>
            <a:r>
              <a:rPr lang="da-DK" dirty="0"/>
              <a:t>.</a:t>
            </a:r>
          </a:p>
          <a:p>
            <a:endParaRPr lang="da-DK" dirty="0"/>
          </a:p>
          <a:p>
            <a:r>
              <a:rPr lang="da-DK" dirty="0"/>
              <a:t>Kulturbegrebet? Det er komplekst, læs mere her: http://denstoredanske.dk/Sprog,_</a:t>
            </a:r>
            <a:r>
              <a:rPr lang="da-DK" dirty="0" err="1"/>
              <a:t>religion_og_filosofi</a:t>
            </a:r>
            <a:r>
              <a:rPr lang="da-DK" dirty="0"/>
              <a:t>/Filosofi/</a:t>
            </a:r>
            <a:r>
              <a:rPr lang="da-DK" dirty="0" err="1"/>
              <a:t>Menneskets_grundvilkår</a:t>
            </a:r>
            <a:r>
              <a:rPr lang="da-DK" dirty="0"/>
              <a:t>/kultur </a:t>
            </a:r>
          </a:p>
          <a:p>
            <a:r>
              <a:rPr lang="da-DK" dirty="0"/>
              <a:t>Se uddrag af to versioner nedenfor.</a:t>
            </a:r>
          </a:p>
          <a:p>
            <a:endParaRPr lang="da-DK" dirty="0"/>
          </a:p>
          <a:p>
            <a:r>
              <a:rPr lang="da-DK" b="1" dirty="0">
                <a:effectLst/>
              </a:rPr>
              <a:t>Kultur som fælles identitet. </a:t>
            </a:r>
            <a:r>
              <a:rPr lang="da-DK" dirty="0">
                <a:effectLst/>
              </a:rPr>
              <a:t>Johann Gottfried von Herder hævder at alle mennesker, selv såkaldte naturfolk, har en kultur. Ordet kultur fik i Herders udlægning en enorm udvidelse. Det kom til at omfatte alle sider af et folks liv, såvel dets åndelige som materielle frembringelser, fx sprog, religion, tænkning, kunst, videnskab, politik, </a:t>
            </a:r>
            <a:r>
              <a:rPr lang="da-DK" dirty="0" err="1">
                <a:effectLst/>
              </a:rPr>
              <a:t>retssædvaner</a:t>
            </a:r>
            <a:r>
              <a:rPr lang="da-DK" dirty="0">
                <a:effectLst/>
              </a:rPr>
              <a:t>, normer, redskaber, våben, transportmidler.</a:t>
            </a:r>
          </a:p>
          <a:p>
            <a:endParaRPr lang="da-DK" dirty="0"/>
          </a:p>
          <a:p>
            <a:endParaRPr lang="da-DK" dirty="0"/>
          </a:p>
          <a:p>
            <a:r>
              <a:rPr lang="da-DK" b="1" dirty="0">
                <a:effectLst/>
              </a:rPr>
              <a:t>Antropologiske definition</a:t>
            </a:r>
          </a:p>
          <a:p>
            <a:r>
              <a:rPr lang="da-DK" dirty="0">
                <a:effectLst/>
              </a:rPr>
              <a:t>Den definition, der skulle blive klassisk inden for antropologien, blev givet af den britiske antropolog </a:t>
            </a:r>
            <a:r>
              <a:rPr lang="da-DK" dirty="0">
                <a:effectLst/>
                <a:hlinkClick r:id="rId3"/>
              </a:rPr>
              <a:t>Edward </a:t>
            </a:r>
            <a:r>
              <a:rPr lang="da-DK" dirty="0" err="1">
                <a:effectLst/>
                <a:hlinkClick r:id="rId3"/>
              </a:rPr>
              <a:t>Burnett</a:t>
            </a:r>
            <a:r>
              <a:rPr lang="da-DK" dirty="0">
                <a:effectLst/>
                <a:hlinkClick r:id="rId3"/>
              </a:rPr>
              <a:t> </a:t>
            </a:r>
            <a:r>
              <a:rPr lang="da-DK" dirty="0" err="1">
                <a:effectLst/>
                <a:hlinkClick r:id="rId3"/>
              </a:rPr>
              <a:t>Tylor</a:t>
            </a:r>
            <a:r>
              <a:rPr lang="da-DK" dirty="0">
                <a:effectLst/>
              </a:rPr>
              <a:t> i åbningskapitlet til </a:t>
            </a:r>
            <a:r>
              <a:rPr lang="da-DK" i="1" dirty="0">
                <a:effectLst/>
              </a:rPr>
              <a:t>Primitive </a:t>
            </a:r>
            <a:r>
              <a:rPr lang="da-DK" i="1" dirty="0" err="1">
                <a:effectLst/>
              </a:rPr>
              <a:t>Culture</a:t>
            </a:r>
            <a:r>
              <a:rPr lang="da-DK" dirty="0">
                <a:effectLst/>
              </a:rPr>
              <a:t> (1871), hvor han beskriver kulturen som "den komplekse helhed, der omfatter viden, tro, kunst, moral, lov, skik og brug og alle andre former for evner og vaner, som et menneske tilegner sig som medlem af samfundet".</a:t>
            </a:r>
          </a:p>
          <a:p>
            <a:endParaRPr lang="da-DK" dirty="0"/>
          </a:p>
        </p:txBody>
      </p:sp>
      <p:sp>
        <p:nvSpPr>
          <p:cNvPr id="4" name="Pladsholder til slidenummer 3"/>
          <p:cNvSpPr>
            <a:spLocks noGrp="1"/>
          </p:cNvSpPr>
          <p:nvPr>
            <p:ph type="sldNum" sz="quarter" idx="10"/>
          </p:nvPr>
        </p:nvSpPr>
        <p:spPr/>
        <p:txBody>
          <a:bodyPr/>
          <a:lstStyle/>
          <a:p>
            <a:fld id="{2D082A59-D682-4161-B68B-76BBDC51C6BA}" type="slidenum">
              <a:rPr lang="da-DK" smtClean="0"/>
              <a:t>2</a:t>
            </a:fld>
            <a:endParaRPr lang="da-DK"/>
          </a:p>
        </p:txBody>
      </p:sp>
    </p:spTree>
    <p:extLst>
      <p:ext uri="{BB962C8B-B14F-4D97-AF65-F5344CB8AC3E}">
        <p14:creationId xmlns:p14="http://schemas.microsoft.com/office/powerpoint/2010/main" val="2549729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u="sng" dirty="0">
                <a:solidFill>
                  <a:schemeClr val="accent5">
                    <a:lumMod val="75000"/>
                  </a:schemeClr>
                </a:solidFill>
              </a:rPr>
              <a:t>Kulturarv:</a:t>
            </a:r>
            <a:r>
              <a:rPr lang="da-DK" sz="1200" dirty="0">
                <a:solidFill>
                  <a:schemeClr val="accent5">
                    <a:lumMod val="75000"/>
                  </a:schemeClr>
                </a:solidFill>
              </a:rPr>
              <a:t> </a:t>
            </a:r>
            <a:r>
              <a:rPr lang="da-DK" sz="1200" i="1" dirty="0">
                <a:solidFill>
                  <a:schemeClr val="accent5">
                    <a:lumMod val="75000"/>
                  </a:schemeClr>
                </a:solidFill>
              </a:rPr>
              <a:t>”(Kultur-)arv er en gruppe ressourcer, vi har arvet fra fortiden, som folk uafhængigt af ejerskab identificerer som en afspejling og et udtryk for den løbende udvikling af deres værdier, tro, viden og traditioner. Den omfatter alle de aspekter i omgivelserne, der stammer fra samspil mellem mennesker og steder i tidernes løb”</a:t>
            </a:r>
            <a:r>
              <a:rPr lang="da-DK" sz="1200" dirty="0">
                <a:solidFill>
                  <a:schemeClr val="accent5">
                    <a:lumMod val="75000"/>
                  </a:schemeClr>
                </a:solidFill>
              </a:rPr>
              <a:t>  </a:t>
            </a:r>
          </a:p>
          <a:p>
            <a:endParaRPr lang="da-DK" dirty="0"/>
          </a:p>
        </p:txBody>
      </p:sp>
      <p:sp>
        <p:nvSpPr>
          <p:cNvPr id="4" name="Pladsholder til slidenummer 3"/>
          <p:cNvSpPr>
            <a:spLocks noGrp="1"/>
          </p:cNvSpPr>
          <p:nvPr>
            <p:ph type="sldNum" sz="quarter" idx="10"/>
          </p:nvPr>
        </p:nvSpPr>
        <p:spPr/>
        <p:txBody>
          <a:bodyPr/>
          <a:lstStyle/>
          <a:p>
            <a:fld id="{2D082A59-D682-4161-B68B-76BBDC51C6BA}" type="slidenum">
              <a:rPr lang="da-DK" smtClean="0"/>
              <a:t>3</a:t>
            </a:fld>
            <a:endParaRPr lang="da-DK"/>
          </a:p>
        </p:txBody>
      </p:sp>
    </p:spTree>
    <p:extLst>
      <p:ext uri="{BB962C8B-B14F-4D97-AF65-F5344CB8AC3E}">
        <p14:creationId xmlns:p14="http://schemas.microsoft.com/office/powerpoint/2010/main" val="1453835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Kort over Verdensarvssteder i verden. </a:t>
            </a:r>
          </a:p>
          <a:p>
            <a:r>
              <a:rPr lang="da-DK" dirty="0"/>
              <a:t>Grøn: Naturarv</a:t>
            </a:r>
          </a:p>
          <a:p>
            <a:r>
              <a:rPr lang="da-DK" dirty="0"/>
              <a:t>Gul: kulturarv</a:t>
            </a:r>
          </a:p>
          <a:p>
            <a:r>
              <a:rPr lang="da-DK" dirty="0"/>
              <a:t>Grøn og gul: kultur og natur.</a:t>
            </a:r>
          </a:p>
          <a:p>
            <a:r>
              <a:rPr lang="da-DK" dirty="0"/>
              <a:t>Rød: Steder der er truet. </a:t>
            </a:r>
          </a:p>
          <a:p>
            <a:endParaRPr lang="da-DK" dirty="0"/>
          </a:p>
          <a:p>
            <a:r>
              <a:rPr lang="da-DK" dirty="0"/>
              <a:t>Brug det interaktive kort her: </a:t>
            </a:r>
          </a:p>
          <a:p>
            <a:r>
              <a:rPr lang="da-DK" dirty="0"/>
              <a:t>http://whc.unesco.org/en/list/ </a:t>
            </a:r>
          </a:p>
        </p:txBody>
      </p:sp>
      <p:sp>
        <p:nvSpPr>
          <p:cNvPr id="4" name="Pladsholder til slidenummer 3"/>
          <p:cNvSpPr>
            <a:spLocks noGrp="1"/>
          </p:cNvSpPr>
          <p:nvPr>
            <p:ph type="sldNum" sz="quarter" idx="10"/>
          </p:nvPr>
        </p:nvSpPr>
        <p:spPr/>
        <p:txBody>
          <a:bodyPr/>
          <a:lstStyle/>
          <a:p>
            <a:fld id="{2D082A59-D682-4161-B68B-76BBDC51C6BA}" type="slidenum">
              <a:rPr lang="da-DK" smtClean="0"/>
              <a:t>4</a:t>
            </a:fld>
            <a:endParaRPr lang="da-DK"/>
          </a:p>
        </p:txBody>
      </p:sp>
    </p:spTree>
    <p:extLst>
      <p:ext uri="{BB962C8B-B14F-4D97-AF65-F5344CB8AC3E}">
        <p14:creationId xmlns:p14="http://schemas.microsoft.com/office/powerpoint/2010/main" val="3129383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lnSpc>
                <a:spcPct val="100000"/>
              </a:lnSpc>
              <a:buNone/>
            </a:pPr>
            <a:r>
              <a:rPr lang="da-DK" dirty="0"/>
              <a:t>Video med introduktion til Verdensarv:  </a:t>
            </a:r>
            <a:r>
              <a:rPr lang="da-DK" u="sng" dirty="0">
                <a:hlinkClick r:id="rId3"/>
              </a:rPr>
              <a:t>https://www.youtube.com/watch?v=6-K079txZe8</a:t>
            </a:r>
            <a:r>
              <a:rPr lang="da-DK" dirty="0"/>
              <a:t> </a:t>
            </a:r>
          </a:p>
          <a:p>
            <a:pPr marL="0" indent="0">
              <a:lnSpc>
                <a:spcPct val="100000"/>
              </a:lnSpc>
              <a:buNone/>
            </a:pPr>
            <a:endParaRPr lang="da-DK" dirty="0"/>
          </a:p>
          <a:p>
            <a:pPr marL="0" indent="0">
              <a:lnSpc>
                <a:spcPct val="100000"/>
              </a:lnSpc>
              <a:buNone/>
            </a:pPr>
            <a:r>
              <a:rPr lang="da-DK" dirty="0"/>
              <a:t>Se kriterierne for en Verdensarv i lærervejledningen. </a:t>
            </a:r>
          </a:p>
          <a:p>
            <a:endParaRPr lang="da-DK" dirty="0"/>
          </a:p>
        </p:txBody>
      </p:sp>
      <p:sp>
        <p:nvSpPr>
          <p:cNvPr id="4" name="Pladsholder til slidenummer 3"/>
          <p:cNvSpPr>
            <a:spLocks noGrp="1"/>
          </p:cNvSpPr>
          <p:nvPr>
            <p:ph type="sldNum" sz="quarter" idx="10"/>
          </p:nvPr>
        </p:nvSpPr>
        <p:spPr/>
        <p:txBody>
          <a:bodyPr/>
          <a:lstStyle/>
          <a:p>
            <a:fld id="{2D082A59-D682-4161-B68B-76BBDC51C6BA}" type="slidenum">
              <a:rPr lang="da-DK" smtClean="0"/>
              <a:t>6</a:t>
            </a:fld>
            <a:endParaRPr lang="da-DK"/>
          </a:p>
        </p:txBody>
      </p:sp>
    </p:spTree>
    <p:extLst>
      <p:ext uri="{BB962C8B-B14F-4D97-AF65-F5344CB8AC3E}">
        <p14:creationId xmlns:p14="http://schemas.microsoft.com/office/powerpoint/2010/main" val="957471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Obs. Turist kan både have en positiv og negativ stemme, idet turisme er med til at sætte fokus på verdensarvssteder, men samtidig er turister med til at smide skrald, lave graffiti osv. </a:t>
            </a:r>
          </a:p>
          <a:p>
            <a:endParaRPr lang="da-DK" dirty="0"/>
          </a:p>
          <a:p>
            <a:r>
              <a:rPr lang="da-DK" dirty="0" err="1"/>
              <a:t>Summeøvelse</a:t>
            </a:r>
            <a:r>
              <a:rPr lang="da-DK" dirty="0"/>
              <a:t>. </a:t>
            </a:r>
          </a:p>
          <a:p>
            <a:endParaRPr lang="da-DK" dirty="0"/>
          </a:p>
          <a:p>
            <a:r>
              <a:rPr lang="da-DK" dirty="0"/>
              <a:t>Herefter kan I tale om truslerne og handlemuligheder. </a:t>
            </a:r>
          </a:p>
          <a:p>
            <a:r>
              <a:rPr lang="da-DK" dirty="0"/>
              <a:t>Billedet øverst: Restaurering af Kronborg. Billede fra Slots- og kulturstyrelsen. </a:t>
            </a:r>
          </a:p>
          <a:p>
            <a:r>
              <a:rPr lang="da-DK" dirty="0"/>
              <a:t>Billedet nederst: Den gamle bydel i Aleppo. Billede taget af Michael </a:t>
            </a:r>
            <a:r>
              <a:rPr lang="da-DK" dirty="0" err="1"/>
              <a:t>Aleaddin</a:t>
            </a:r>
            <a:r>
              <a:rPr lang="da-DK" dirty="0"/>
              <a:t> for Sputniknews.com </a:t>
            </a:r>
          </a:p>
        </p:txBody>
      </p:sp>
      <p:sp>
        <p:nvSpPr>
          <p:cNvPr id="4" name="Pladsholder til slidenummer 3"/>
          <p:cNvSpPr>
            <a:spLocks noGrp="1"/>
          </p:cNvSpPr>
          <p:nvPr>
            <p:ph type="sldNum" sz="quarter" idx="10"/>
          </p:nvPr>
        </p:nvSpPr>
        <p:spPr/>
        <p:txBody>
          <a:bodyPr/>
          <a:lstStyle/>
          <a:p>
            <a:fld id="{2D082A59-D682-4161-B68B-76BBDC51C6BA}" type="slidenum">
              <a:rPr lang="da-DK" smtClean="0"/>
              <a:t>7</a:t>
            </a:fld>
            <a:endParaRPr lang="da-DK"/>
          </a:p>
        </p:txBody>
      </p:sp>
    </p:spTree>
    <p:extLst>
      <p:ext uri="{BB962C8B-B14F-4D97-AF65-F5344CB8AC3E}">
        <p14:creationId xmlns:p14="http://schemas.microsoft.com/office/powerpoint/2010/main" val="1900054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2D082A59-D682-4161-B68B-76BBDC51C6BA}" type="slidenum">
              <a:rPr lang="da-DK" smtClean="0"/>
              <a:t>8</a:t>
            </a:fld>
            <a:endParaRPr lang="da-DK"/>
          </a:p>
        </p:txBody>
      </p:sp>
    </p:spTree>
    <p:extLst>
      <p:ext uri="{BB962C8B-B14F-4D97-AF65-F5344CB8AC3E}">
        <p14:creationId xmlns:p14="http://schemas.microsoft.com/office/powerpoint/2010/main" val="4124931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u="sng" dirty="0">
                <a:hlinkClick r:id="rId3"/>
              </a:rPr>
              <a:t>https://play.kahoot.it/#/k/aafe906e-a15f-419e-9d05-defb7f5d75af</a:t>
            </a:r>
            <a:endParaRPr lang="da-DK" u="sng" dirty="0"/>
          </a:p>
          <a:p>
            <a:r>
              <a:rPr lang="da-DK" dirty="0"/>
              <a:t> </a:t>
            </a:r>
          </a:p>
        </p:txBody>
      </p:sp>
      <p:sp>
        <p:nvSpPr>
          <p:cNvPr id="4" name="Pladsholder til slidenummer 3"/>
          <p:cNvSpPr>
            <a:spLocks noGrp="1"/>
          </p:cNvSpPr>
          <p:nvPr>
            <p:ph type="sldNum" sz="quarter" idx="10"/>
          </p:nvPr>
        </p:nvSpPr>
        <p:spPr/>
        <p:txBody>
          <a:bodyPr/>
          <a:lstStyle/>
          <a:p>
            <a:fld id="{2D082A59-D682-4161-B68B-76BBDC51C6BA}" type="slidenum">
              <a:rPr lang="da-DK" smtClean="0"/>
              <a:t>9</a:t>
            </a:fld>
            <a:endParaRPr lang="da-DK"/>
          </a:p>
        </p:txBody>
      </p:sp>
    </p:spTree>
    <p:extLst>
      <p:ext uri="{BB962C8B-B14F-4D97-AF65-F5344CB8AC3E}">
        <p14:creationId xmlns:p14="http://schemas.microsoft.com/office/powerpoint/2010/main" val="2188125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2D082A59-D682-4161-B68B-76BBDC51C6BA}" type="slidenum">
              <a:rPr lang="da-DK" smtClean="0"/>
              <a:t>10</a:t>
            </a:fld>
            <a:endParaRPr lang="da-DK"/>
          </a:p>
        </p:txBody>
      </p:sp>
    </p:spTree>
    <p:extLst>
      <p:ext uri="{BB962C8B-B14F-4D97-AF65-F5344CB8AC3E}">
        <p14:creationId xmlns:p14="http://schemas.microsoft.com/office/powerpoint/2010/main" val="2821361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da-DK"/>
              <a:t>Klik for at redigere i master</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48ED5179-84D7-41A1-9244-9D3AFE74129A}" type="datetimeFigureOut">
              <a:rPr lang="da-DK" smtClean="0"/>
              <a:t>27-09-2017</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EDED2CB-14A7-46D2-B907-FB02F2962C7A}" type="slidenum">
              <a:rPr lang="da-DK" smtClean="0"/>
              <a:t>‹nr.›</a:t>
            </a:fld>
            <a:endParaRPr lang="da-DK"/>
          </a:p>
        </p:txBody>
      </p:sp>
    </p:spTree>
    <p:extLst>
      <p:ext uri="{BB962C8B-B14F-4D97-AF65-F5344CB8AC3E}">
        <p14:creationId xmlns:p14="http://schemas.microsoft.com/office/powerpoint/2010/main" val="841102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3"/>
          <p:cNvSpPr>
            <a:spLocks noGrp="1"/>
          </p:cNvSpPr>
          <p:nvPr>
            <p:ph type="dt" sz="half" idx="10"/>
          </p:nvPr>
        </p:nvSpPr>
        <p:spPr/>
        <p:txBody>
          <a:bodyPr/>
          <a:lstStyle/>
          <a:p>
            <a:fld id="{48ED5179-84D7-41A1-9244-9D3AFE74129A}" type="datetimeFigureOut">
              <a:rPr lang="da-DK" smtClean="0"/>
              <a:t>27-09-2017</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EDED2CB-14A7-46D2-B907-FB02F2962C7A}" type="slidenum">
              <a:rPr lang="da-DK" smtClean="0"/>
              <a:t>‹nr.›</a:t>
            </a:fld>
            <a:endParaRPr lang="da-DK"/>
          </a:p>
        </p:txBody>
      </p:sp>
    </p:spTree>
    <p:extLst>
      <p:ext uri="{BB962C8B-B14F-4D97-AF65-F5344CB8AC3E}">
        <p14:creationId xmlns:p14="http://schemas.microsoft.com/office/powerpoint/2010/main" val="3973779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da-DK"/>
              <a:t>Klik for at redigere i master</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Rediger typografien i masterens</a:t>
            </a:r>
          </a:p>
        </p:txBody>
      </p:sp>
      <p:sp>
        <p:nvSpPr>
          <p:cNvPr id="4" name="Date Placeholder 3"/>
          <p:cNvSpPr>
            <a:spLocks noGrp="1"/>
          </p:cNvSpPr>
          <p:nvPr>
            <p:ph type="dt" sz="half" idx="10"/>
          </p:nvPr>
        </p:nvSpPr>
        <p:spPr/>
        <p:txBody>
          <a:bodyPr/>
          <a:lstStyle/>
          <a:p>
            <a:fld id="{48ED5179-84D7-41A1-9244-9D3AFE74129A}" type="datetimeFigureOut">
              <a:rPr lang="da-DK" smtClean="0"/>
              <a:t>27-09-2017</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EDED2CB-14A7-46D2-B907-FB02F2962C7A}" type="slidenum">
              <a:rPr lang="da-DK" smtClean="0"/>
              <a:t>‹nr.›</a:t>
            </a:fld>
            <a:endParaRPr lang="da-DK"/>
          </a:p>
        </p:txBody>
      </p:sp>
    </p:spTree>
    <p:extLst>
      <p:ext uri="{BB962C8B-B14F-4D97-AF65-F5344CB8AC3E}">
        <p14:creationId xmlns:p14="http://schemas.microsoft.com/office/powerpoint/2010/main" val="39206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48ED5179-84D7-41A1-9244-9D3AFE74129A}" type="datetimeFigureOut">
              <a:rPr lang="da-DK" smtClean="0"/>
              <a:t>27-09-2017</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CEDED2CB-14A7-46D2-B907-FB02F2962C7A}" type="slidenum">
              <a:rPr lang="da-DK" smtClean="0"/>
              <a:t>‹nr.›</a:t>
            </a:fld>
            <a:endParaRPr lang="da-DK"/>
          </a:p>
        </p:txBody>
      </p:sp>
    </p:spTree>
    <p:extLst>
      <p:ext uri="{BB962C8B-B14F-4D97-AF65-F5344CB8AC3E}">
        <p14:creationId xmlns:p14="http://schemas.microsoft.com/office/powerpoint/2010/main" val="300543122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Klik for at redigere i master</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48ED5179-84D7-41A1-9244-9D3AFE74129A}" type="datetimeFigureOut">
              <a:rPr lang="da-DK" smtClean="0"/>
              <a:t>27-09-2017</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CEDED2CB-14A7-46D2-B907-FB02F2962C7A}" type="slidenum">
              <a:rPr lang="da-DK" smtClean="0"/>
              <a:t>‹nr.›</a:t>
            </a:fld>
            <a:endParaRPr lang="da-DK"/>
          </a:p>
        </p:txBody>
      </p:sp>
    </p:spTree>
    <p:extLst>
      <p:ext uri="{BB962C8B-B14F-4D97-AF65-F5344CB8AC3E}">
        <p14:creationId xmlns:p14="http://schemas.microsoft.com/office/powerpoint/2010/main" val="156209735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7" name="Date Placeholder 2"/>
          <p:cNvSpPr>
            <a:spLocks noGrp="1"/>
          </p:cNvSpPr>
          <p:nvPr>
            <p:ph type="dt" sz="half" idx="10"/>
          </p:nvPr>
        </p:nvSpPr>
        <p:spPr/>
        <p:txBody>
          <a:bodyPr/>
          <a:lstStyle/>
          <a:p>
            <a:fld id="{48ED5179-84D7-41A1-9244-9D3AFE74129A}" type="datetimeFigureOut">
              <a:rPr lang="da-DK" smtClean="0"/>
              <a:t>27-09-2017</a:t>
            </a:fld>
            <a:endParaRPr lang="da-DK"/>
          </a:p>
        </p:txBody>
      </p:sp>
      <p:sp>
        <p:nvSpPr>
          <p:cNvPr id="5" name="Footer Placeholder 3"/>
          <p:cNvSpPr>
            <a:spLocks noGrp="1"/>
          </p:cNvSpPr>
          <p:nvPr>
            <p:ph type="ftr" sz="quarter" idx="11"/>
          </p:nvPr>
        </p:nvSpPr>
        <p:spPr/>
        <p:txBody>
          <a:bodyPr/>
          <a:lstStyle/>
          <a:p>
            <a:endParaRPr lang="da-DK"/>
          </a:p>
        </p:txBody>
      </p:sp>
      <p:sp>
        <p:nvSpPr>
          <p:cNvPr id="6" name="Slide Number Placeholder 4"/>
          <p:cNvSpPr>
            <a:spLocks noGrp="1"/>
          </p:cNvSpPr>
          <p:nvPr>
            <p:ph type="sldNum" sz="quarter" idx="12"/>
          </p:nvPr>
        </p:nvSpPr>
        <p:spPr/>
        <p:txBody>
          <a:bodyPr/>
          <a:lstStyle/>
          <a:p>
            <a:fld id="{CEDED2CB-14A7-46D2-B907-FB02F2962C7A}" type="slidenum">
              <a:rPr lang="da-DK" smtClean="0"/>
              <a:t>‹nr.›</a:t>
            </a:fld>
            <a:endParaRPr lang="da-DK"/>
          </a:p>
        </p:txBody>
      </p:sp>
    </p:spTree>
    <p:extLst>
      <p:ext uri="{BB962C8B-B14F-4D97-AF65-F5344CB8AC3E}">
        <p14:creationId xmlns:p14="http://schemas.microsoft.com/office/powerpoint/2010/main" val="2337069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ED5179-84D7-41A1-9244-9D3AFE74129A}" type="datetimeFigureOut">
              <a:rPr lang="da-DK" smtClean="0"/>
              <a:t>27-09-2017</a:t>
            </a:fld>
            <a:endParaRPr lang="da-DK"/>
          </a:p>
        </p:txBody>
      </p:sp>
      <p:sp>
        <p:nvSpPr>
          <p:cNvPr id="5" name="Footer Placeholder 2"/>
          <p:cNvSpPr>
            <a:spLocks noGrp="1"/>
          </p:cNvSpPr>
          <p:nvPr>
            <p:ph type="ftr" sz="quarter" idx="11"/>
          </p:nvPr>
        </p:nvSpPr>
        <p:spPr/>
        <p:txBody>
          <a:bodyPr/>
          <a:lstStyle/>
          <a:p>
            <a:endParaRPr lang="da-DK"/>
          </a:p>
        </p:txBody>
      </p:sp>
      <p:sp>
        <p:nvSpPr>
          <p:cNvPr id="6" name="Slide Number Placeholder 3"/>
          <p:cNvSpPr>
            <a:spLocks noGrp="1"/>
          </p:cNvSpPr>
          <p:nvPr>
            <p:ph type="sldNum" sz="quarter" idx="12"/>
          </p:nvPr>
        </p:nvSpPr>
        <p:spPr/>
        <p:txBody>
          <a:bodyPr/>
          <a:lstStyle/>
          <a:p>
            <a:fld id="{CEDED2CB-14A7-46D2-B907-FB02F2962C7A}" type="slidenum">
              <a:rPr lang="da-DK" smtClean="0"/>
              <a:t>‹nr.›</a:t>
            </a:fld>
            <a:endParaRPr lang="da-DK"/>
          </a:p>
        </p:txBody>
      </p:sp>
    </p:spTree>
    <p:extLst>
      <p:ext uri="{BB962C8B-B14F-4D97-AF65-F5344CB8AC3E}">
        <p14:creationId xmlns:p14="http://schemas.microsoft.com/office/powerpoint/2010/main" val="1499677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da-DK"/>
              <a:t>Klik for at redigere i master</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7" name="Date Placeholder 4"/>
          <p:cNvSpPr>
            <a:spLocks noGrp="1"/>
          </p:cNvSpPr>
          <p:nvPr>
            <p:ph type="dt" sz="half" idx="10"/>
          </p:nvPr>
        </p:nvSpPr>
        <p:spPr/>
        <p:txBody>
          <a:bodyPr/>
          <a:lstStyle/>
          <a:p>
            <a:fld id="{48ED5179-84D7-41A1-9244-9D3AFE74129A}" type="datetimeFigureOut">
              <a:rPr lang="da-DK" smtClean="0"/>
              <a:t>27-09-2017</a:t>
            </a:fld>
            <a:endParaRPr lang="da-DK"/>
          </a:p>
        </p:txBody>
      </p:sp>
      <p:sp>
        <p:nvSpPr>
          <p:cNvPr id="5" name="Footer Placeholder 5"/>
          <p:cNvSpPr>
            <a:spLocks noGrp="1"/>
          </p:cNvSpPr>
          <p:nvPr>
            <p:ph type="ftr" sz="quarter" idx="11"/>
          </p:nvPr>
        </p:nvSpPr>
        <p:spPr/>
        <p:txBody>
          <a:bodyPr/>
          <a:lstStyle/>
          <a:p>
            <a:endParaRPr lang="da-DK"/>
          </a:p>
        </p:txBody>
      </p:sp>
      <p:sp>
        <p:nvSpPr>
          <p:cNvPr id="6" name="Slide Number Placeholder 6"/>
          <p:cNvSpPr>
            <a:spLocks noGrp="1"/>
          </p:cNvSpPr>
          <p:nvPr>
            <p:ph type="sldNum" sz="quarter" idx="12"/>
          </p:nvPr>
        </p:nvSpPr>
        <p:spPr/>
        <p:txBody>
          <a:bodyPr/>
          <a:lstStyle/>
          <a:p>
            <a:fld id="{CEDED2CB-14A7-46D2-B907-FB02F2962C7A}" type="slidenum">
              <a:rPr lang="da-DK" smtClean="0"/>
              <a:t>‹nr.›</a:t>
            </a:fld>
            <a:endParaRPr lang="da-DK"/>
          </a:p>
        </p:txBody>
      </p:sp>
    </p:spTree>
    <p:extLst>
      <p:ext uri="{BB962C8B-B14F-4D97-AF65-F5344CB8AC3E}">
        <p14:creationId xmlns:p14="http://schemas.microsoft.com/office/powerpoint/2010/main" val="260984988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da-DK"/>
              <a:t>Klik for at redigere i master</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5" name="Date Placeholder 4"/>
          <p:cNvSpPr>
            <a:spLocks noGrp="1"/>
          </p:cNvSpPr>
          <p:nvPr>
            <p:ph type="dt" sz="half" idx="10"/>
          </p:nvPr>
        </p:nvSpPr>
        <p:spPr/>
        <p:txBody>
          <a:bodyPr/>
          <a:lstStyle/>
          <a:p>
            <a:fld id="{48ED5179-84D7-41A1-9244-9D3AFE74129A}" type="datetimeFigureOut">
              <a:rPr lang="da-DK" smtClean="0"/>
              <a:t>27-09-2017</a:t>
            </a:fld>
            <a:endParaRPr lang="da-DK"/>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DED2CB-14A7-46D2-B907-FB02F2962C7A}" type="slidenum">
              <a:rPr lang="da-DK" smtClean="0"/>
              <a:t>‹nr.›</a:t>
            </a:fld>
            <a:endParaRPr lang="da-DK"/>
          </a:p>
        </p:txBody>
      </p:sp>
    </p:spTree>
    <p:extLst>
      <p:ext uri="{BB962C8B-B14F-4D97-AF65-F5344CB8AC3E}">
        <p14:creationId xmlns:p14="http://schemas.microsoft.com/office/powerpoint/2010/main" val="551725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da-DK"/>
              <a:t>Klik for at redigere i master</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5" name="Date Placeholder 4"/>
          <p:cNvSpPr>
            <a:spLocks noGrp="1"/>
          </p:cNvSpPr>
          <p:nvPr>
            <p:ph type="dt" sz="half" idx="10"/>
          </p:nvPr>
        </p:nvSpPr>
        <p:spPr/>
        <p:txBody>
          <a:bodyPr/>
          <a:lstStyle/>
          <a:p>
            <a:fld id="{48ED5179-84D7-41A1-9244-9D3AFE74129A}" type="datetimeFigureOut">
              <a:rPr lang="da-DK" smtClean="0"/>
              <a:t>27-09-2017</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CEDED2CB-14A7-46D2-B907-FB02F2962C7A}" type="slidenum">
              <a:rPr lang="da-DK" smtClean="0"/>
              <a:t>‹nr.›</a:t>
            </a:fld>
            <a:endParaRPr lang="da-DK"/>
          </a:p>
        </p:txBody>
      </p:sp>
    </p:spTree>
    <p:extLst>
      <p:ext uri="{BB962C8B-B14F-4D97-AF65-F5344CB8AC3E}">
        <p14:creationId xmlns:p14="http://schemas.microsoft.com/office/powerpoint/2010/main" val="1973825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a-DK"/>
              <a:t>Klik for at redigere i master</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4" name="Date Placeholder 3"/>
          <p:cNvSpPr>
            <a:spLocks noGrp="1"/>
          </p:cNvSpPr>
          <p:nvPr>
            <p:ph type="dt" sz="half" idx="10"/>
          </p:nvPr>
        </p:nvSpPr>
        <p:spPr/>
        <p:txBody>
          <a:bodyPr/>
          <a:lstStyle/>
          <a:p>
            <a:fld id="{48ED5179-84D7-41A1-9244-9D3AFE74129A}" type="datetimeFigureOut">
              <a:rPr lang="da-DK" smtClean="0"/>
              <a:t>27-09-2017</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EDED2CB-14A7-46D2-B907-FB02F2962C7A}" type="slidenum">
              <a:rPr lang="da-DK" smtClean="0"/>
              <a:t>‹nr.›</a:t>
            </a:fld>
            <a:endParaRPr lang="da-DK"/>
          </a:p>
        </p:txBody>
      </p:sp>
    </p:spTree>
    <p:extLst>
      <p:ext uri="{BB962C8B-B14F-4D97-AF65-F5344CB8AC3E}">
        <p14:creationId xmlns:p14="http://schemas.microsoft.com/office/powerpoint/2010/main" val="3569155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da-DK"/>
              <a:t>Klik for at redigere i master</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da-DK"/>
              <a:t>Rediger typografien i masterens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4" name="Date Placeholder 3"/>
          <p:cNvSpPr>
            <a:spLocks noGrp="1"/>
          </p:cNvSpPr>
          <p:nvPr>
            <p:ph type="dt" sz="half" idx="10"/>
          </p:nvPr>
        </p:nvSpPr>
        <p:spPr/>
        <p:txBody>
          <a:bodyPr/>
          <a:lstStyle/>
          <a:p>
            <a:fld id="{48ED5179-84D7-41A1-9244-9D3AFE74129A}" type="datetimeFigureOut">
              <a:rPr lang="da-DK" smtClean="0"/>
              <a:t>27-09-2017</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EDED2CB-14A7-46D2-B907-FB02F2962C7A}" type="slidenum">
              <a:rPr lang="da-DK" smtClean="0"/>
              <a:t>‹nr.›</a:t>
            </a:fld>
            <a:endParaRPr lang="da-DK"/>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2629748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da-DK"/>
              <a:t>Klik for at redigere i master</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Rediger typografien i masterens</a:t>
            </a:r>
          </a:p>
        </p:txBody>
      </p:sp>
      <p:sp>
        <p:nvSpPr>
          <p:cNvPr id="4" name="Date Placeholder 3"/>
          <p:cNvSpPr>
            <a:spLocks noGrp="1"/>
          </p:cNvSpPr>
          <p:nvPr>
            <p:ph type="dt" sz="half" idx="10"/>
          </p:nvPr>
        </p:nvSpPr>
        <p:spPr/>
        <p:txBody>
          <a:bodyPr/>
          <a:lstStyle/>
          <a:p>
            <a:fld id="{48ED5179-84D7-41A1-9244-9D3AFE74129A}" type="datetimeFigureOut">
              <a:rPr lang="da-DK" smtClean="0"/>
              <a:t>27-09-2017</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EDED2CB-14A7-46D2-B907-FB02F2962C7A}" type="slidenum">
              <a:rPr lang="da-DK" smtClean="0"/>
              <a:t>‹nr.›</a:t>
            </a:fld>
            <a:endParaRPr lang="da-DK"/>
          </a:p>
        </p:txBody>
      </p:sp>
    </p:spTree>
    <p:extLst>
      <p:ext uri="{BB962C8B-B14F-4D97-AF65-F5344CB8AC3E}">
        <p14:creationId xmlns:p14="http://schemas.microsoft.com/office/powerpoint/2010/main" val="40968701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i master</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ED5179-84D7-41A1-9244-9D3AFE74129A}" type="datetimeFigureOut">
              <a:rPr lang="da-DK" smtClean="0"/>
              <a:t>27-09-2017</a:t>
            </a:fld>
            <a:endParaRPr lang="da-DK"/>
          </a:p>
        </p:txBody>
      </p:sp>
      <p:sp>
        <p:nvSpPr>
          <p:cNvPr id="4"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EDED2CB-14A7-46D2-B907-FB02F2962C7A}" type="slidenum">
              <a:rPr lang="da-DK" smtClean="0"/>
              <a:t>‹nr.›</a:t>
            </a:fld>
            <a:endParaRPr lang="da-DK"/>
          </a:p>
        </p:txBody>
      </p:sp>
    </p:spTree>
    <p:extLst>
      <p:ext uri="{BB962C8B-B14F-4D97-AF65-F5344CB8AC3E}">
        <p14:creationId xmlns:p14="http://schemas.microsoft.com/office/powerpoint/2010/main" val="19998491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i master</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ED5179-84D7-41A1-9244-9D3AFE74129A}" type="datetimeFigureOut">
              <a:rPr lang="da-DK" smtClean="0"/>
              <a:t>27-09-2017</a:t>
            </a:fld>
            <a:endParaRPr lang="da-DK"/>
          </a:p>
        </p:txBody>
      </p:sp>
      <p:sp>
        <p:nvSpPr>
          <p:cNvPr id="4"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EDED2CB-14A7-46D2-B907-FB02F2962C7A}" type="slidenum">
              <a:rPr lang="da-DK" smtClean="0"/>
              <a:t>‹nr.›</a:t>
            </a:fld>
            <a:endParaRPr lang="da-DK"/>
          </a:p>
        </p:txBody>
      </p:sp>
    </p:spTree>
    <p:extLst>
      <p:ext uri="{BB962C8B-B14F-4D97-AF65-F5344CB8AC3E}">
        <p14:creationId xmlns:p14="http://schemas.microsoft.com/office/powerpoint/2010/main" val="26725499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Vertical Text Placeholder 2"/>
          <p:cNvSpPr>
            <a:spLocks noGrp="1"/>
          </p:cNvSpPr>
          <p:nvPr>
            <p:ph type="body" orient="vert" idx="1"/>
          </p:nvPr>
        </p:nvSpPr>
        <p:spPr/>
        <p:txBody>
          <a:bodyPr vert="eaVert" anchor="t" anchorCtr="0"/>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ED5179-84D7-41A1-9244-9D3AFE74129A}" type="datetimeFigureOut">
              <a:rPr lang="da-DK" smtClean="0"/>
              <a:t>27-09-2017</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EDED2CB-14A7-46D2-B907-FB02F2962C7A}" type="slidenum">
              <a:rPr lang="da-DK" smtClean="0"/>
              <a:t>‹nr.›</a:t>
            </a:fld>
            <a:endParaRPr lang="da-DK"/>
          </a:p>
        </p:txBody>
      </p:sp>
    </p:spTree>
    <p:extLst>
      <p:ext uri="{BB962C8B-B14F-4D97-AF65-F5344CB8AC3E}">
        <p14:creationId xmlns:p14="http://schemas.microsoft.com/office/powerpoint/2010/main" val="20158708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da-DK"/>
              <a:t>Klik for at redigere i master</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ED5179-84D7-41A1-9244-9D3AFE74129A}" type="datetimeFigureOut">
              <a:rPr lang="da-DK" smtClean="0"/>
              <a:t>27-09-2017</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EDED2CB-14A7-46D2-B907-FB02F2962C7A}" type="slidenum">
              <a:rPr lang="da-DK" smtClean="0"/>
              <a:t>‹nr.›</a:t>
            </a:fld>
            <a:endParaRPr lang="da-DK"/>
          </a:p>
        </p:txBody>
      </p:sp>
    </p:spTree>
    <p:extLst>
      <p:ext uri="{BB962C8B-B14F-4D97-AF65-F5344CB8AC3E}">
        <p14:creationId xmlns:p14="http://schemas.microsoft.com/office/powerpoint/2010/main" val="452524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da-DK"/>
              <a:t>Klik for at redigere i master</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ED5179-84D7-41A1-9244-9D3AFE74129A}" type="datetimeFigureOut">
              <a:rPr lang="da-DK" smtClean="0"/>
              <a:t>27-09-2017</a:t>
            </a:fld>
            <a:endParaRPr lang="da-DK"/>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da-DK"/>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EDED2CB-14A7-46D2-B907-FB02F2962C7A}" type="slidenum">
              <a:rPr lang="da-DK" smtClean="0"/>
              <a:t>‹nr.›</a:t>
            </a:fld>
            <a:endParaRPr lang="da-DK"/>
          </a:p>
        </p:txBody>
      </p:sp>
    </p:spTree>
    <p:extLst>
      <p:ext uri="{BB962C8B-B14F-4D97-AF65-F5344CB8AC3E}">
        <p14:creationId xmlns:p14="http://schemas.microsoft.com/office/powerpoint/2010/main" val="3911978134"/>
      </p:ext>
    </p:extLst>
  </p:cSld>
  <p:clrMap bg1="dk1" tx1="lt1" bg2="dk2" tx2="lt2" accent1="accent1" accent2="accent2" accent3="accent3" accent4="accent4" accent5="accent5" accent6="accent6" hlink="hlink" folHlink="folHlink"/>
  <p:sldLayoutIdLst>
    <p:sldLayoutId id="2147484059" r:id="rId1"/>
    <p:sldLayoutId id="2147484060" r:id="rId2"/>
    <p:sldLayoutId id="2147484061" r:id="rId3"/>
    <p:sldLayoutId id="2147484062" r:id="rId4"/>
    <p:sldLayoutId id="2147484063" r:id="rId5"/>
    <p:sldLayoutId id="2147484064" r:id="rId6"/>
    <p:sldLayoutId id="2147484065" r:id="rId7"/>
    <p:sldLayoutId id="2147484066" r:id="rId8"/>
    <p:sldLayoutId id="2147484067" r:id="rId9"/>
    <p:sldLayoutId id="2147484068" r:id="rId10"/>
    <p:sldLayoutId id="2147484069" r:id="rId11"/>
    <p:sldLayoutId id="2147484070" r:id="rId12"/>
    <p:sldLayoutId id="2147484071" r:id="rId13"/>
    <p:sldLayoutId id="2147484072" r:id="rId14"/>
    <p:sldLayoutId id="2147484073" r:id="rId15"/>
    <p:sldLayoutId id="2147484074" r:id="rId16"/>
    <p:sldLayoutId id="214748407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png"/><Relationship Id="rId9" Type="http://schemas.openxmlformats.org/officeDocument/2006/relationships/image" Target="../media/image13.jp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hyperlink" Target="http://whc.unesco.org/en/list/660" TargetMode="External"/><Relationship Id="rId7"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whc.unesco.org/en/list/1526" TargetMode="External"/><Relationship Id="rId5" Type="http://schemas.openxmlformats.org/officeDocument/2006/relationships/hyperlink" Target="http://whc.unesco.org/en/list/95" TargetMode="External"/><Relationship Id="rId4" Type="http://schemas.openxmlformats.org/officeDocument/2006/relationships/hyperlink" Target="http://whc.unesco.org/en/list/166" TargetMode="External"/><Relationship Id="rId9" Type="http://schemas.openxmlformats.org/officeDocument/2006/relationships/image" Target="../media/image23.jpg"/></Relationships>
</file>

<file path=ppt/slides/_rels/slide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play.kahoot.it/#/k/aafe906e-a15f-419e-9d05-defb7f5d75a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8.jpg"/><Relationship Id="rId5" Type="http://schemas.openxmlformats.org/officeDocument/2006/relationships/image" Target="../media/image27.jpe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67D859-715F-41FC-B775-893484A07DE4}"/>
              </a:ext>
            </a:extLst>
          </p:cNvPr>
          <p:cNvSpPr>
            <a:spLocks noGrp="1"/>
          </p:cNvSpPr>
          <p:nvPr>
            <p:ph type="ctrTitle"/>
          </p:nvPr>
        </p:nvSpPr>
        <p:spPr>
          <a:xfrm>
            <a:off x="64027" y="699194"/>
            <a:ext cx="8825658" cy="2145145"/>
          </a:xfrm>
        </p:spPr>
        <p:txBody>
          <a:bodyPr>
            <a:noAutofit/>
          </a:bodyPr>
          <a:lstStyle/>
          <a:p>
            <a:pPr algn="ctr"/>
            <a:r>
              <a:rPr lang="da-DK" sz="10000" dirty="0">
                <a:solidFill>
                  <a:schemeClr val="accent1">
                    <a:lumMod val="75000"/>
                  </a:schemeClr>
                </a:solidFill>
                <a:latin typeface="Georgia" panose="02040502050405020303" pitchFamily="18" charset="0"/>
              </a:rPr>
              <a:t>Verdensarven</a:t>
            </a:r>
          </a:p>
        </p:txBody>
      </p:sp>
      <p:pic>
        <p:nvPicPr>
          <p:cNvPr id="6" name="Billede 5">
            <a:extLst>
              <a:ext uri="{FF2B5EF4-FFF2-40B4-BE49-F238E27FC236}">
                <a16:creationId xmlns:a16="http://schemas.microsoft.com/office/drawing/2014/main" id="{3667CD9C-C5B5-4AF7-88A6-B6CC31DC1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6231" y="5940591"/>
            <a:ext cx="2005584" cy="667512"/>
          </a:xfrm>
          <a:prstGeom prst="rect">
            <a:avLst/>
          </a:prstGeom>
        </p:spPr>
      </p:pic>
      <p:pic>
        <p:nvPicPr>
          <p:cNvPr id="8" name="Billede 7">
            <a:extLst>
              <a:ext uri="{FF2B5EF4-FFF2-40B4-BE49-F238E27FC236}">
                <a16:creationId xmlns:a16="http://schemas.microsoft.com/office/drawing/2014/main" id="{E8C6B1B0-C08C-476B-B0B7-5810289704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486" y="6274347"/>
            <a:ext cx="2223796" cy="442139"/>
          </a:xfrm>
          <a:prstGeom prst="rect">
            <a:avLst/>
          </a:prstGeom>
        </p:spPr>
      </p:pic>
      <p:pic>
        <p:nvPicPr>
          <p:cNvPr id="10" name="Billede 9">
            <a:extLst>
              <a:ext uri="{FF2B5EF4-FFF2-40B4-BE49-F238E27FC236}">
                <a16:creationId xmlns:a16="http://schemas.microsoft.com/office/drawing/2014/main" id="{FABCC9A1-6C0D-4E37-A9F5-F841571777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9023" y="3037472"/>
            <a:ext cx="5125899" cy="2746017"/>
          </a:xfrm>
          <a:prstGeom prst="ellipse">
            <a:avLst/>
          </a:prstGeom>
        </p:spPr>
      </p:pic>
      <p:pic>
        <p:nvPicPr>
          <p:cNvPr id="18" name="Billede 17">
            <a:extLst>
              <a:ext uri="{FF2B5EF4-FFF2-40B4-BE49-F238E27FC236}">
                <a16:creationId xmlns:a16="http://schemas.microsoft.com/office/drawing/2014/main" id="{AC6A8707-F6BC-47DC-B250-77A9FC1B36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65957" y="2586677"/>
            <a:ext cx="1557929" cy="1514380"/>
          </a:xfrm>
          <a:prstGeom prst="ellipse">
            <a:avLst/>
          </a:prstGeom>
        </p:spPr>
      </p:pic>
      <p:pic>
        <p:nvPicPr>
          <p:cNvPr id="14" name="Billede 13">
            <a:extLst>
              <a:ext uri="{FF2B5EF4-FFF2-40B4-BE49-F238E27FC236}">
                <a16:creationId xmlns:a16="http://schemas.microsoft.com/office/drawing/2014/main" id="{E6AC4836-8BC6-4B53-9622-1C03F7388C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26752" y="2444342"/>
            <a:ext cx="1211474" cy="1107037"/>
          </a:xfrm>
          <a:prstGeom prst="ellipse">
            <a:avLst/>
          </a:prstGeom>
        </p:spPr>
      </p:pic>
      <p:pic>
        <p:nvPicPr>
          <p:cNvPr id="20" name="Billede 19">
            <a:extLst>
              <a:ext uri="{FF2B5EF4-FFF2-40B4-BE49-F238E27FC236}">
                <a16:creationId xmlns:a16="http://schemas.microsoft.com/office/drawing/2014/main" id="{AACB0FC0-29D8-48DD-BFF4-53BBDA8003A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91823" y="1771767"/>
            <a:ext cx="853098" cy="1063961"/>
          </a:xfrm>
          <a:prstGeom prst="ellipse">
            <a:avLst/>
          </a:prstGeom>
        </p:spPr>
      </p:pic>
      <p:pic>
        <p:nvPicPr>
          <p:cNvPr id="22" name="Billede 21">
            <a:extLst>
              <a:ext uri="{FF2B5EF4-FFF2-40B4-BE49-F238E27FC236}">
                <a16:creationId xmlns:a16="http://schemas.microsoft.com/office/drawing/2014/main" id="{1C65D9A5-6E2D-4F50-AF55-CB249E21832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9443" y="5685547"/>
            <a:ext cx="2043882" cy="932967"/>
          </a:xfrm>
          <a:prstGeom prst="rect">
            <a:avLst/>
          </a:prstGeom>
        </p:spPr>
      </p:pic>
      <p:pic>
        <p:nvPicPr>
          <p:cNvPr id="24" name="Billede 23">
            <a:extLst>
              <a:ext uri="{FF2B5EF4-FFF2-40B4-BE49-F238E27FC236}">
                <a16:creationId xmlns:a16="http://schemas.microsoft.com/office/drawing/2014/main" id="{D0CBCB5F-8EB8-4134-A2AC-3580045E7AB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68142" y="5785858"/>
            <a:ext cx="1544630" cy="976978"/>
          </a:xfrm>
          <a:prstGeom prst="rect">
            <a:avLst/>
          </a:prstGeom>
        </p:spPr>
      </p:pic>
    </p:spTree>
    <p:extLst>
      <p:ext uri="{BB962C8B-B14F-4D97-AF65-F5344CB8AC3E}">
        <p14:creationId xmlns:p14="http://schemas.microsoft.com/office/powerpoint/2010/main" val="2730780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8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C447E4-B08A-44B0-89C7-203FA724D457}"/>
              </a:ext>
            </a:extLst>
          </p:cNvPr>
          <p:cNvSpPr>
            <a:spLocks noGrp="1"/>
          </p:cNvSpPr>
          <p:nvPr>
            <p:ph type="title"/>
          </p:nvPr>
        </p:nvSpPr>
        <p:spPr>
          <a:xfrm>
            <a:off x="0" y="391362"/>
            <a:ext cx="12192000" cy="991123"/>
          </a:xfrm>
        </p:spPr>
        <p:txBody>
          <a:bodyPr/>
          <a:lstStyle/>
          <a:p>
            <a:pPr algn="ctr"/>
            <a:r>
              <a:rPr lang="da-DK" sz="4800" b="1" dirty="0">
                <a:solidFill>
                  <a:schemeClr val="accent1"/>
                </a:solidFill>
                <a:latin typeface="Georgia" panose="02040502050405020303" pitchFamily="18" charset="0"/>
              </a:rPr>
              <a:t>Hvorfor skal vi lære om verdensarv?</a:t>
            </a:r>
          </a:p>
        </p:txBody>
      </p:sp>
      <p:sp>
        <p:nvSpPr>
          <p:cNvPr id="3" name="Pladsholder til indhold 2">
            <a:extLst>
              <a:ext uri="{FF2B5EF4-FFF2-40B4-BE49-F238E27FC236}">
                <a16:creationId xmlns:a16="http://schemas.microsoft.com/office/drawing/2014/main" id="{B06B3F50-D539-43D9-94C7-9C550BD39146}"/>
              </a:ext>
            </a:extLst>
          </p:cNvPr>
          <p:cNvSpPr>
            <a:spLocks noGrp="1"/>
          </p:cNvSpPr>
          <p:nvPr>
            <p:ph idx="1"/>
          </p:nvPr>
        </p:nvSpPr>
        <p:spPr>
          <a:xfrm>
            <a:off x="570893" y="1545772"/>
            <a:ext cx="8946541" cy="4202545"/>
          </a:xfrm>
        </p:spPr>
        <p:txBody>
          <a:bodyPr>
            <a:normAutofit lnSpcReduction="10000"/>
          </a:bodyPr>
          <a:lstStyle/>
          <a:p>
            <a:pPr marL="0" indent="0">
              <a:lnSpc>
                <a:spcPct val="150000"/>
              </a:lnSpc>
              <a:buNone/>
            </a:pPr>
            <a:r>
              <a:rPr lang="da-DK" sz="2800" dirty="0">
                <a:solidFill>
                  <a:schemeClr val="accent5">
                    <a:lumMod val="75000"/>
                  </a:schemeClr>
                </a:solidFill>
              </a:rPr>
              <a:t>Tal sammen to og to:</a:t>
            </a:r>
          </a:p>
          <a:p>
            <a:pPr>
              <a:lnSpc>
                <a:spcPct val="150000"/>
              </a:lnSpc>
            </a:pPr>
            <a:r>
              <a:rPr lang="da-DK" sz="2800" dirty="0">
                <a:solidFill>
                  <a:schemeClr val="accent5">
                    <a:lumMod val="75000"/>
                  </a:schemeClr>
                </a:solidFill>
              </a:rPr>
              <a:t>Hvad tror I, at verdensarv er? </a:t>
            </a:r>
          </a:p>
          <a:p>
            <a:r>
              <a:rPr lang="da-DK" sz="2800" dirty="0">
                <a:solidFill>
                  <a:schemeClr val="accent5">
                    <a:lumMod val="75000"/>
                  </a:schemeClr>
                </a:solidFill>
              </a:rPr>
              <a:t>Hvorfor tror I, at verdensarv er vigtigt?</a:t>
            </a:r>
          </a:p>
          <a:p>
            <a:endParaRPr lang="da-DK" sz="2800" dirty="0">
              <a:solidFill>
                <a:schemeClr val="accent5">
                  <a:lumMod val="75000"/>
                </a:schemeClr>
              </a:solidFill>
            </a:endParaRPr>
          </a:p>
          <a:p>
            <a:pPr marL="0" indent="0">
              <a:buNone/>
            </a:pPr>
            <a:r>
              <a:rPr lang="da-DK" sz="2800" dirty="0">
                <a:solidFill>
                  <a:schemeClr val="accent5">
                    <a:lumMod val="75000"/>
                  </a:schemeClr>
                </a:solidFill>
              </a:rPr>
              <a:t>Kultur</a:t>
            </a:r>
          </a:p>
          <a:p>
            <a:r>
              <a:rPr lang="da-DK" sz="2800" dirty="0">
                <a:solidFill>
                  <a:schemeClr val="accent5">
                    <a:lumMod val="75000"/>
                  </a:schemeClr>
                </a:solidFill>
              </a:rPr>
              <a:t>Hvad mener I er kultur?</a:t>
            </a:r>
          </a:p>
          <a:p>
            <a:r>
              <a:rPr lang="da-DK" sz="2800" dirty="0">
                <a:solidFill>
                  <a:schemeClr val="accent5">
                    <a:lumMod val="75000"/>
                  </a:schemeClr>
                </a:solidFill>
              </a:rPr>
              <a:t>Hvilke forskellige kulturer er I en del af?</a:t>
            </a:r>
          </a:p>
          <a:p>
            <a:endParaRPr lang="da-DK" sz="2400" dirty="0"/>
          </a:p>
        </p:txBody>
      </p:sp>
      <p:pic>
        <p:nvPicPr>
          <p:cNvPr id="7" name="Grafik 6">
            <a:extLst>
              <a:ext uri="{FF2B5EF4-FFF2-40B4-BE49-F238E27FC236}">
                <a16:creationId xmlns:a16="http://schemas.microsoft.com/office/drawing/2014/main" id="{6C59A64A-BD47-4A4D-B68F-29ED9B63B0A7}"/>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26451"/>
          <a:stretch/>
        </p:blipFill>
        <p:spPr>
          <a:xfrm>
            <a:off x="7772400" y="1545772"/>
            <a:ext cx="4181707" cy="4264216"/>
          </a:xfrm>
          <a:prstGeom prst="rect">
            <a:avLst/>
          </a:prstGeom>
        </p:spPr>
      </p:pic>
    </p:spTree>
    <p:extLst>
      <p:ext uri="{BB962C8B-B14F-4D97-AF65-F5344CB8AC3E}">
        <p14:creationId xmlns:p14="http://schemas.microsoft.com/office/powerpoint/2010/main" val="2341481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8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483F1F-29A9-43DB-BACC-B77C2E715ED4}"/>
              </a:ext>
            </a:extLst>
          </p:cNvPr>
          <p:cNvSpPr>
            <a:spLocks noGrp="1"/>
          </p:cNvSpPr>
          <p:nvPr>
            <p:ph type="title"/>
          </p:nvPr>
        </p:nvSpPr>
        <p:spPr>
          <a:xfrm>
            <a:off x="0" y="332975"/>
            <a:ext cx="12061371" cy="803427"/>
          </a:xfrm>
        </p:spPr>
        <p:txBody>
          <a:bodyPr/>
          <a:lstStyle/>
          <a:p>
            <a:pPr algn="ctr"/>
            <a:r>
              <a:rPr lang="da-DK" sz="5000" b="1" dirty="0">
                <a:solidFill>
                  <a:schemeClr val="accent1"/>
                </a:solidFill>
                <a:latin typeface="Georgia" panose="02040502050405020303" pitchFamily="18" charset="0"/>
              </a:rPr>
              <a:t>Vi skal lære om verdensarv fordi…</a:t>
            </a:r>
          </a:p>
        </p:txBody>
      </p:sp>
      <p:sp>
        <p:nvSpPr>
          <p:cNvPr id="3" name="Pladsholder til indhold 2">
            <a:extLst>
              <a:ext uri="{FF2B5EF4-FFF2-40B4-BE49-F238E27FC236}">
                <a16:creationId xmlns:a16="http://schemas.microsoft.com/office/drawing/2014/main" id="{F26A8E98-2868-4D51-82DB-298A8683FBB9}"/>
              </a:ext>
            </a:extLst>
          </p:cNvPr>
          <p:cNvSpPr>
            <a:spLocks noGrp="1"/>
          </p:cNvSpPr>
          <p:nvPr>
            <p:ph idx="1"/>
          </p:nvPr>
        </p:nvSpPr>
        <p:spPr>
          <a:xfrm>
            <a:off x="606084" y="1343562"/>
            <a:ext cx="10849202" cy="2597067"/>
          </a:xfrm>
        </p:spPr>
        <p:txBody>
          <a:bodyPr>
            <a:normAutofit/>
          </a:bodyPr>
          <a:lstStyle/>
          <a:p>
            <a:r>
              <a:rPr lang="da-DK" sz="2800" dirty="0">
                <a:solidFill>
                  <a:schemeClr val="accent5">
                    <a:lumMod val="75000"/>
                  </a:schemeClr>
                </a:solidFill>
              </a:rPr>
              <a:t>I har en stemme!</a:t>
            </a:r>
          </a:p>
          <a:p>
            <a:r>
              <a:rPr lang="da-DK" sz="2800" dirty="0">
                <a:solidFill>
                  <a:schemeClr val="accent5">
                    <a:lumMod val="75000"/>
                  </a:schemeClr>
                </a:solidFill>
              </a:rPr>
              <a:t>I kan være med til at bevare værdifulde natur- og kulturområder.</a:t>
            </a:r>
          </a:p>
          <a:p>
            <a:r>
              <a:rPr lang="da-DK" sz="2800" dirty="0">
                <a:solidFill>
                  <a:schemeClr val="accent5">
                    <a:lumMod val="75000"/>
                  </a:schemeClr>
                </a:solidFill>
              </a:rPr>
              <a:t>I kan være med til at sætte fokus på vigtigheden af at bevare vores fælles kultur- og naturarv.</a:t>
            </a:r>
            <a:endParaRPr lang="da-DK" sz="2400" u="sng" dirty="0">
              <a:solidFill>
                <a:schemeClr val="accent5">
                  <a:lumMod val="75000"/>
                </a:schemeClr>
              </a:solidFill>
            </a:endParaRPr>
          </a:p>
          <a:p>
            <a:pPr marL="0" indent="0">
              <a:buNone/>
            </a:pPr>
            <a:endParaRPr lang="da-DK" sz="2400" dirty="0"/>
          </a:p>
        </p:txBody>
      </p:sp>
      <p:sp>
        <p:nvSpPr>
          <p:cNvPr id="6" name="Rektangel: afrundede hjørner 5">
            <a:extLst>
              <a:ext uri="{FF2B5EF4-FFF2-40B4-BE49-F238E27FC236}">
                <a16:creationId xmlns:a16="http://schemas.microsoft.com/office/drawing/2014/main" id="{9594DB62-B799-4B65-882D-545B70164F73}"/>
              </a:ext>
            </a:extLst>
          </p:cNvPr>
          <p:cNvSpPr/>
          <p:nvPr/>
        </p:nvSpPr>
        <p:spPr>
          <a:xfrm>
            <a:off x="315686" y="4147789"/>
            <a:ext cx="5910943" cy="2077049"/>
          </a:xfrm>
          <a:prstGeom prst="roundRect">
            <a:avLst/>
          </a:prstGeom>
          <a:solidFill>
            <a:schemeClr val="accent4">
              <a:lumMod val="5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ekstfelt 3">
            <a:extLst>
              <a:ext uri="{FF2B5EF4-FFF2-40B4-BE49-F238E27FC236}">
                <a16:creationId xmlns:a16="http://schemas.microsoft.com/office/drawing/2014/main" id="{842E6706-46AC-4048-A335-06C33D533255}"/>
              </a:ext>
            </a:extLst>
          </p:cNvPr>
          <p:cNvSpPr txBox="1"/>
          <p:nvPr/>
        </p:nvSpPr>
        <p:spPr>
          <a:xfrm>
            <a:off x="468086" y="4378179"/>
            <a:ext cx="6117771" cy="1846659"/>
          </a:xfrm>
          <a:prstGeom prst="rect">
            <a:avLst/>
          </a:prstGeom>
          <a:noFill/>
        </p:spPr>
        <p:txBody>
          <a:bodyPr wrap="square" rtlCol="0">
            <a:spAutoFit/>
          </a:bodyPr>
          <a:lstStyle/>
          <a:p>
            <a:r>
              <a:rPr lang="da-DK" sz="2400" i="1" dirty="0"/>
              <a:t>”Kulturarv” er noget vi har arvet fra fortiden, som folk ser som en et udtryk for den løbende udvikling af deres værdier, tro, viden og traditioner. </a:t>
            </a:r>
          </a:p>
          <a:p>
            <a:endParaRPr lang="da-DK" dirty="0"/>
          </a:p>
        </p:txBody>
      </p:sp>
      <p:pic>
        <p:nvPicPr>
          <p:cNvPr id="8" name="Billede 7">
            <a:extLst>
              <a:ext uri="{FF2B5EF4-FFF2-40B4-BE49-F238E27FC236}">
                <a16:creationId xmlns:a16="http://schemas.microsoft.com/office/drawing/2014/main" id="{307E6B06-ED4C-4EE8-B4DF-D0EC186A30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53333">
            <a:off x="8945468" y="3518806"/>
            <a:ext cx="2957286" cy="2217965"/>
          </a:xfrm>
          <a:prstGeom prst="ellipse">
            <a:avLst/>
          </a:prstGeom>
        </p:spPr>
      </p:pic>
      <p:pic>
        <p:nvPicPr>
          <p:cNvPr id="12" name="Billede 11">
            <a:extLst>
              <a:ext uri="{FF2B5EF4-FFF2-40B4-BE49-F238E27FC236}">
                <a16:creationId xmlns:a16="http://schemas.microsoft.com/office/drawing/2014/main" id="{46B9E21E-CC57-4530-9A4E-E0C58789DA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23760">
            <a:off x="7908212" y="5158630"/>
            <a:ext cx="2202022" cy="1469206"/>
          </a:xfrm>
          <a:prstGeom prst="ellipse">
            <a:avLst/>
          </a:prstGeom>
        </p:spPr>
      </p:pic>
    </p:spTree>
    <p:extLst>
      <p:ext uri="{BB962C8B-B14F-4D97-AF65-F5344CB8AC3E}">
        <p14:creationId xmlns:p14="http://schemas.microsoft.com/office/powerpoint/2010/main" val="1917802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A3991DFA-001C-4981-ADA7-A606BF0ABA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992669" cy="6960358"/>
          </a:xfrm>
          <a:prstGeom prst="rect">
            <a:avLst/>
          </a:prstGeom>
        </p:spPr>
      </p:pic>
    </p:spTree>
    <p:extLst>
      <p:ext uri="{BB962C8B-B14F-4D97-AF65-F5344CB8AC3E}">
        <p14:creationId xmlns:p14="http://schemas.microsoft.com/office/powerpoint/2010/main" val="125039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9B55AB-4C35-47BE-814C-739382CFC622}"/>
              </a:ext>
            </a:extLst>
          </p:cNvPr>
          <p:cNvSpPr>
            <a:spLocks noGrp="1"/>
          </p:cNvSpPr>
          <p:nvPr>
            <p:ph type="title"/>
          </p:nvPr>
        </p:nvSpPr>
        <p:spPr>
          <a:xfrm>
            <a:off x="146957" y="359230"/>
            <a:ext cx="11898085" cy="1436914"/>
          </a:xfrm>
        </p:spPr>
        <p:txBody>
          <a:bodyPr>
            <a:normAutofit/>
          </a:bodyPr>
          <a:lstStyle/>
          <a:p>
            <a:pPr algn="ctr"/>
            <a:r>
              <a:rPr lang="da-DK" sz="4800" b="1" dirty="0">
                <a:solidFill>
                  <a:schemeClr val="accent1"/>
                </a:solidFill>
                <a:latin typeface="Georgia" panose="02040502050405020303" pitchFamily="18" charset="0"/>
              </a:rPr>
              <a:t>Hvad er UNESCO?</a:t>
            </a:r>
            <a:br>
              <a:rPr lang="da-DK" b="1" dirty="0">
                <a:solidFill>
                  <a:schemeClr val="accent1"/>
                </a:solidFill>
                <a:latin typeface="Georgia" panose="02040502050405020303" pitchFamily="18" charset="0"/>
              </a:rPr>
            </a:br>
            <a:r>
              <a:rPr lang="da-DK" sz="2400" b="1" dirty="0">
                <a:solidFill>
                  <a:schemeClr val="accent1"/>
                </a:solidFill>
                <a:latin typeface="Georgia" panose="02040502050405020303" pitchFamily="18" charset="0"/>
              </a:rPr>
              <a:t>(</a:t>
            </a:r>
            <a:r>
              <a:rPr lang="da-DK" sz="2400" b="1" u="sng" dirty="0">
                <a:solidFill>
                  <a:schemeClr val="accent1"/>
                </a:solidFill>
                <a:latin typeface="Georgia" panose="02040502050405020303" pitchFamily="18" charset="0"/>
              </a:rPr>
              <a:t>U</a:t>
            </a:r>
            <a:r>
              <a:rPr lang="da-DK" sz="2400" b="1" dirty="0">
                <a:solidFill>
                  <a:schemeClr val="accent1"/>
                </a:solidFill>
                <a:latin typeface="Georgia" panose="02040502050405020303" pitchFamily="18" charset="0"/>
              </a:rPr>
              <a:t>nited </a:t>
            </a:r>
            <a:r>
              <a:rPr lang="da-DK" sz="2400" b="1" u="sng" dirty="0">
                <a:solidFill>
                  <a:schemeClr val="accent1"/>
                </a:solidFill>
                <a:latin typeface="Georgia" panose="02040502050405020303" pitchFamily="18" charset="0"/>
              </a:rPr>
              <a:t>N</a:t>
            </a:r>
            <a:r>
              <a:rPr lang="da-DK" sz="2400" b="1" dirty="0">
                <a:solidFill>
                  <a:schemeClr val="accent1"/>
                </a:solidFill>
                <a:latin typeface="Georgia" panose="02040502050405020303" pitchFamily="18" charset="0"/>
              </a:rPr>
              <a:t>ations </a:t>
            </a:r>
            <a:r>
              <a:rPr lang="da-DK" sz="2400" b="1" u="sng" dirty="0" err="1">
                <a:solidFill>
                  <a:schemeClr val="accent1"/>
                </a:solidFill>
                <a:latin typeface="Georgia" panose="02040502050405020303" pitchFamily="18" charset="0"/>
              </a:rPr>
              <a:t>E</a:t>
            </a:r>
            <a:r>
              <a:rPr lang="da-DK" sz="2400" b="1" dirty="0" err="1">
                <a:solidFill>
                  <a:schemeClr val="accent1"/>
                </a:solidFill>
                <a:latin typeface="Georgia" panose="02040502050405020303" pitchFamily="18" charset="0"/>
              </a:rPr>
              <a:t>ducational</a:t>
            </a:r>
            <a:r>
              <a:rPr lang="da-DK" sz="2400" b="1" dirty="0">
                <a:solidFill>
                  <a:schemeClr val="accent1"/>
                </a:solidFill>
                <a:latin typeface="Georgia" panose="02040502050405020303" pitchFamily="18" charset="0"/>
              </a:rPr>
              <a:t>, </a:t>
            </a:r>
            <a:r>
              <a:rPr lang="da-DK" sz="2400" b="1" u="sng" dirty="0">
                <a:solidFill>
                  <a:schemeClr val="accent1"/>
                </a:solidFill>
                <a:latin typeface="Georgia" panose="02040502050405020303" pitchFamily="18" charset="0"/>
              </a:rPr>
              <a:t>S</a:t>
            </a:r>
            <a:r>
              <a:rPr lang="da-DK" sz="2400" b="1" dirty="0">
                <a:solidFill>
                  <a:schemeClr val="accent1"/>
                </a:solidFill>
                <a:latin typeface="Georgia" panose="02040502050405020303" pitchFamily="18" charset="0"/>
              </a:rPr>
              <a:t>cientific and </a:t>
            </a:r>
            <a:r>
              <a:rPr lang="da-DK" sz="2400" b="1" u="sng" dirty="0" err="1">
                <a:solidFill>
                  <a:schemeClr val="accent1"/>
                </a:solidFill>
                <a:latin typeface="Georgia" panose="02040502050405020303" pitchFamily="18" charset="0"/>
              </a:rPr>
              <a:t>C</a:t>
            </a:r>
            <a:r>
              <a:rPr lang="da-DK" sz="2400" b="1" dirty="0" err="1">
                <a:solidFill>
                  <a:schemeClr val="accent1"/>
                </a:solidFill>
                <a:latin typeface="Georgia" panose="02040502050405020303" pitchFamily="18" charset="0"/>
              </a:rPr>
              <a:t>ultural</a:t>
            </a:r>
            <a:r>
              <a:rPr lang="da-DK" sz="2400" b="1" dirty="0">
                <a:solidFill>
                  <a:schemeClr val="accent1"/>
                </a:solidFill>
                <a:latin typeface="Georgia" panose="02040502050405020303" pitchFamily="18" charset="0"/>
              </a:rPr>
              <a:t> </a:t>
            </a:r>
            <a:r>
              <a:rPr lang="da-DK" sz="2400" b="1" u="sng" dirty="0">
                <a:solidFill>
                  <a:schemeClr val="accent1"/>
                </a:solidFill>
                <a:latin typeface="Georgia" panose="02040502050405020303" pitchFamily="18" charset="0"/>
              </a:rPr>
              <a:t>O</a:t>
            </a:r>
            <a:r>
              <a:rPr lang="da-DK" sz="2400" b="1" dirty="0">
                <a:solidFill>
                  <a:schemeClr val="accent1"/>
                </a:solidFill>
                <a:latin typeface="Georgia" panose="02040502050405020303" pitchFamily="18" charset="0"/>
              </a:rPr>
              <a:t>rganisation)</a:t>
            </a:r>
          </a:p>
        </p:txBody>
      </p:sp>
      <p:sp>
        <p:nvSpPr>
          <p:cNvPr id="3" name="Pladsholder til indhold 2">
            <a:extLst>
              <a:ext uri="{FF2B5EF4-FFF2-40B4-BE49-F238E27FC236}">
                <a16:creationId xmlns:a16="http://schemas.microsoft.com/office/drawing/2014/main" id="{E5B3ADD5-A078-4D97-97DC-B8FAD6BC5C49}"/>
              </a:ext>
            </a:extLst>
          </p:cNvPr>
          <p:cNvSpPr>
            <a:spLocks noGrp="1"/>
          </p:cNvSpPr>
          <p:nvPr>
            <p:ph idx="1"/>
          </p:nvPr>
        </p:nvSpPr>
        <p:spPr>
          <a:xfrm>
            <a:off x="312600" y="2037678"/>
            <a:ext cx="9729228" cy="3788227"/>
          </a:xfrm>
        </p:spPr>
        <p:txBody>
          <a:bodyPr>
            <a:normAutofit fontScale="92500" lnSpcReduction="20000"/>
          </a:bodyPr>
          <a:lstStyle/>
          <a:p>
            <a:pPr>
              <a:lnSpc>
                <a:spcPct val="150000"/>
              </a:lnSpc>
            </a:pPr>
            <a:r>
              <a:rPr lang="da-DK" sz="2800" dirty="0">
                <a:solidFill>
                  <a:schemeClr val="accent5">
                    <a:lumMod val="75000"/>
                  </a:schemeClr>
                </a:solidFill>
              </a:rPr>
              <a:t>En organisation under FN</a:t>
            </a:r>
          </a:p>
          <a:p>
            <a:pPr>
              <a:lnSpc>
                <a:spcPct val="150000"/>
              </a:lnSpc>
            </a:pPr>
            <a:r>
              <a:rPr lang="da-DK" sz="2800" dirty="0">
                <a:solidFill>
                  <a:schemeClr val="accent5">
                    <a:lumMod val="75000"/>
                  </a:schemeClr>
                </a:solidFill>
              </a:rPr>
              <a:t>Formålet med UNESCO er at bidrage til fred og sikkerved</a:t>
            </a:r>
          </a:p>
          <a:p>
            <a:pPr>
              <a:lnSpc>
                <a:spcPct val="150000"/>
              </a:lnSpc>
            </a:pPr>
            <a:r>
              <a:rPr lang="da-DK" sz="2800" dirty="0">
                <a:solidFill>
                  <a:schemeClr val="accent5">
                    <a:lumMod val="75000"/>
                  </a:schemeClr>
                </a:solidFill>
              </a:rPr>
              <a:t>UNESCO har fokus på uddannelse, videnskab og kultur</a:t>
            </a:r>
          </a:p>
          <a:p>
            <a:pPr>
              <a:lnSpc>
                <a:spcPct val="150000"/>
              </a:lnSpc>
            </a:pPr>
            <a:r>
              <a:rPr lang="da-DK" sz="2800" dirty="0">
                <a:solidFill>
                  <a:schemeClr val="accent5">
                    <a:lumMod val="75000"/>
                  </a:schemeClr>
                </a:solidFill>
              </a:rPr>
              <a:t>Grundlæggende respekt for retfærdighed, menneskerettigheder og fundamentale frihedsrettigheder</a:t>
            </a:r>
          </a:p>
        </p:txBody>
      </p:sp>
      <p:pic>
        <p:nvPicPr>
          <p:cNvPr id="9" name="Billede 8">
            <a:extLst>
              <a:ext uri="{FF2B5EF4-FFF2-40B4-BE49-F238E27FC236}">
                <a16:creationId xmlns:a16="http://schemas.microsoft.com/office/drawing/2014/main" id="{CCC16D80-5203-4EAD-A49D-71E7AB25A4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6286" y="4914900"/>
            <a:ext cx="3265714" cy="1943100"/>
          </a:xfrm>
          <a:prstGeom prst="rect">
            <a:avLst/>
          </a:prstGeom>
        </p:spPr>
      </p:pic>
      <p:pic>
        <p:nvPicPr>
          <p:cNvPr id="11" name="Billede 10">
            <a:extLst>
              <a:ext uri="{FF2B5EF4-FFF2-40B4-BE49-F238E27FC236}">
                <a16:creationId xmlns:a16="http://schemas.microsoft.com/office/drawing/2014/main" id="{D392A219-F31E-41BA-9CEB-DFE73D07D3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226806">
            <a:off x="9735352" y="1349916"/>
            <a:ext cx="2310401" cy="2665847"/>
          </a:xfrm>
          <a:prstGeom prst="rect">
            <a:avLst/>
          </a:prstGeom>
        </p:spPr>
      </p:pic>
    </p:spTree>
    <p:extLst>
      <p:ext uri="{BB962C8B-B14F-4D97-AF65-F5344CB8AC3E}">
        <p14:creationId xmlns:p14="http://schemas.microsoft.com/office/powerpoint/2010/main" val="3207480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8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C9E4B8-7485-4AED-9331-860392477B01}"/>
              </a:ext>
            </a:extLst>
          </p:cNvPr>
          <p:cNvSpPr>
            <a:spLocks noGrp="1"/>
          </p:cNvSpPr>
          <p:nvPr>
            <p:ph type="title"/>
          </p:nvPr>
        </p:nvSpPr>
        <p:spPr>
          <a:xfrm>
            <a:off x="1418016" y="268184"/>
            <a:ext cx="9404723" cy="1237673"/>
          </a:xfrm>
        </p:spPr>
        <p:txBody>
          <a:bodyPr/>
          <a:lstStyle/>
          <a:p>
            <a:pPr algn="ctr"/>
            <a:r>
              <a:rPr lang="da-DK" sz="5000" b="1" dirty="0">
                <a:solidFill>
                  <a:schemeClr val="accent1"/>
                </a:solidFill>
                <a:latin typeface="Georgia" panose="02040502050405020303" pitchFamily="18" charset="0"/>
              </a:rPr>
              <a:t>Hvad er en Verdensarv?</a:t>
            </a:r>
          </a:p>
        </p:txBody>
      </p:sp>
      <p:sp>
        <p:nvSpPr>
          <p:cNvPr id="3" name="Pladsholder til indhold 2">
            <a:extLst>
              <a:ext uri="{FF2B5EF4-FFF2-40B4-BE49-F238E27FC236}">
                <a16:creationId xmlns:a16="http://schemas.microsoft.com/office/drawing/2014/main" id="{C2A73EB9-D546-4B35-BE43-CF100EF45065}"/>
              </a:ext>
            </a:extLst>
          </p:cNvPr>
          <p:cNvSpPr>
            <a:spLocks noGrp="1"/>
          </p:cNvSpPr>
          <p:nvPr>
            <p:ph idx="1"/>
          </p:nvPr>
        </p:nvSpPr>
        <p:spPr>
          <a:xfrm>
            <a:off x="951345" y="1338943"/>
            <a:ext cx="10815782" cy="4909457"/>
          </a:xfrm>
        </p:spPr>
        <p:txBody>
          <a:bodyPr>
            <a:normAutofit lnSpcReduction="10000"/>
          </a:bodyPr>
          <a:lstStyle/>
          <a:p>
            <a:pPr marL="0" indent="0">
              <a:lnSpc>
                <a:spcPct val="150000"/>
              </a:lnSpc>
              <a:buNone/>
            </a:pPr>
            <a:r>
              <a:rPr lang="da-DK" sz="2600" dirty="0">
                <a:solidFill>
                  <a:schemeClr val="accent5">
                    <a:lumMod val="75000"/>
                  </a:schemeClr>
                </a:solidFill>
              </a:rPr>
              <a:t>UNESCO har udvalgt kriterierne for verdensarv</a:t>
            </a:r>
          </a:p>
          <a:p>
            <a:pPr>
              <a:lnSpc>
                <a:spcPct val="150000"/>
              </a:lnSpc>
            </a:pPr>
            <a:r>
              <a:rPr lang="da-DK" sz="2600" dirty="0">
                <a:solidFill>
                  <a:schemeClr val="accent5">
                    <a:lumMod val="75000"/>
                  </a:schemeClr>
                </a:solidFill>
              </a:rPr>
              <a:t>En Verdensarv er…</a:t>
            </a:r>
          </a:p>
          <a:p>
            <a:pPr lvl="1">
              <a:lnSpc>
                <a:spcPct val="150000"/>
              </a:lnSpc>
            </a:pPr>
            <a:r>
              <a:rPr lang="da-DK" sz="2600" dirty="0">
                <a:solidFill>
                  <a:schemeClr val="accent5">
                    <a:lumMod val="75000"/>
                  </a:schemeClr>
                </a:solidFill>
              </a:rPr>
              <a:t>En blåstempling af en lokalitets globale betydning. </a:t>
            </a:r>
          </a:p>
          <a:p>
            <a:pPr lvl="1">
              <a:lnSpc>
                <a:spcPct val="150000"/>
              </a:lnSpc>
            </a:pPr>
            <a:r>
              <a:rPr lang="da-DK" sz="2600" dirty="0">
                <a:solidFill>
                  <a:schemeClr val="accent5">
                    <a:lumMod val="75000"/>
                  </a:schemeClr>
                </a:solidFill>
              </a:rPr>
              <a:t>En forpligtelse til at beskytte, bevare og udbrede kendskabet.</a:t>
            </a:r>
          </a:p>
          <a:p>
            <a:pPr lvl="1">
              <a:lnSpc>
                <a:spcPct val="150000"/>
              </a:lnSpc>
            </a:pPr>
            <a:r>
              <a:rPr lang="da-DK" sz="2600" dirty="0">
                <a:solidFill>
                  <a:schemeClr val="accent5">
                    <a:lumMod val="75000"/>
                  </a:schemeClr>
                </a:solidFill>
              </a:rPr>
              <a:t>En markering af, at et sted er betydningsfuldt for hele menneskeheden.</a:t>
            </a:r>
          </a:p>
          <a:p>
            <a:pPr marL="0" indent="0">
              <a:buNone/>
            </a:pPr>
            <a:r>
              <a:rPr lang="da-DK" sz="2400" dirty="0">
                <a:solidFill>
                  <a:schemeClr val="accent5">
                    <a:lumMod val="75000"/>
                  </a:schemeClr>
                </a:solidFill>
              </a:rPr>
              <a:t>En verdensarv kan både være landskaber, menneskeskabte bygninger og de immaterielle værdier (sang, dans, madkultur)</a:t>
            </a:r>
          </a:p>
        </p:txBody>
      </p:sp>
    </p:spTree>
    <p:extLst>
      <p:ext uri="{BB962C8B-B14F-4D97-AF65-F5344CB8AC3E}">
        <p14:creationId xmlns:p14="http://schemas.microsoft.com/office/powerpoint/2010/main" val="2790148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8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9AF237-97D5-4D05-AE19-D61DC71E7E4E}"/>
              </a:ext>
            </a:extLst>
          </p:cNvPr>
          <p:cNvSpPr>
            <a:spLocks noGrp="1"/>
          </p:cNvSpPr>
          <p:nvPr>
            <p:ph type="title"/>
          </p:nvPr>
        </p:nvSpPr>
        <p:spPr>
          <a:xfrm>
            <a:off x="87085" y="169690"/>
            <a:ext cx="11952515" cy="1400530"/>
          </a:xfrm>
        </p:spPr>
        <p:txBody>
          <a:bodyPr/>
          <a:lstStyle/>
          <a:p>
            <a:pPr algn="ctr"/>
            <a:r>
              <a:rPr lang="da-DK" sz="4000" b="1" dirty="0">
                <a:solidFill>
                  <a:schemeClr val="accent1"/>
                </a:solidFill>
                <a:latin typeface="Georgia" panose="02040502050405020303" pitchFamily="18" charset="0"/>
              </a:rPr>
              <a:t>Hvem/hvad har indflydelse på verdensarvens overlevelse?</a:t>
            </a:r>
          </a:p>
        </p:txBody>
      </p:sp>
      <p:sp>
        <p:nvSpPr>
          <p:cNvPr id="3" name="Pladsholder til indhold 2">
            <a:extLst>
              <a:ext uri="{FF2B5EF4-FFF2-40B4-BE49-F238E27FC236}">
                <a16:creationId xmlns:a16="http://schemas.microsoft.com/office/drawing/2014/main" id="{5E9CAF89-DC91-4C84-B1BF-27E626E4693E}"/>
              </a:ext>
            </a:extLst>
          </p:cNvPr>
          <p:cNvSpPr>
            <a:spLocks noGrp="1"/>
          </p:cNvSpPr>
          <p:nvPr>
            <p:ph idx="1"/>
          </p:nvPr>
        </p:nvSpPr>
        <p:spPr>
          <a:xfrm>
            <a:off x="395740" y="1850575"/>
            <a:ext cx="7627031" cy="4593770"/>
          </a:xfrm>
        </p:spPr>
        <p:txBody>
          <a:bodyPr>
            <a:normAutofit fontScale="85000" lnSpcReduction="20000"/>
          </a:bodyPr>
          <a:lstStyle/>
          <a:p>
            <a:pPr marL="0" indent="0">
              <a:buNone/>
            </a:pPr>
            <a:r>
              <a:rPr lang="da-DK" sz="3000" dirty="0">
                <a:solidFill>
                  <a:schemeClr val="accent5">
                    <a:lumMod val="75000"/>
                  </a:schemeClr>
                </a:solidFill>
              </a:rPr>
              <a:t>Overvej om følgende har en positiv eller negativ stemme i forhold verdensarvsstederne? </a:t>
            </a:r>
          </a:p>
          <a:p>
            <a:r>
              <a:rPr lang="da-DK" sz="3000" dirty="0">
                <a:solidFill>
                  <a:schemeClr val="accent5">
                    <a:lumMod val="75000"/>
                  </a:schemeClr>
                </a:solidFill>
              </a:rPr>
              <a:t>Turisme? </a:t>
            </a:r>
          </a:p>
          <a:p>
            <a:r>
              <a:rPr lang="da-DK" sz="3000" dirty="0">
                <a:solidFill>
                  <a:schemeClr val="accent5">
                    <a:lumMod val="75000"/>
                  </a:schemeClr>
                </a:solidFill>
              </a:rPr>
              <a:t>Fondsindsamling?</a:t>
            </a:r>
          </a:p>
          <a:p>
            <a:r>
              <a:rPr lang="da-DK" sz="3000" dirty="0">
                <a:solidFill>
                  <a:schemeClr val="accent5">
                    <a:lumMod val="75000"/>
                  </a:schemeClr>
                </a:solidFill>
              </a:rPr>
              <a:t>Tsunami?</a:t>
            </a:r>
          </a:p>
          <a:p>
            <a:r>
              <a:rPr lang="da-DK" sz="3000" dirty="0">
                <a:solidFill>
                  <a:schemeClr val="accent5">
                    <a:lumMod val="75000"/>
                  </a:schemeClr>
                </a:solidFill>
              </a:rPr>
              <a:t>Krig?</a:t>
            </a:r>
          </a:p>
          <a:p>
            <a:r>
              <a:rPr lang="da-DK" sz="3000" dirty="0">
                <a:solidFill>
                  <a:schemeClr val="accent5">
                    <a:lumMod val="75000"/>
                  </a:schemeClr>
                </a:solidFill>
              </a:rPr>
              <a:t>Fred?</a:t>
            </a:r>
          </a:p>
          <a:p>
            <a:pPr marL="0" indent="0">
              <a:buNone/>
            </a:pPr>
            <a:endParaRPr lang="da-DK" sz="3000" dirty="0">
              <a:solidFill>
                <a:schemeClr val="accent5">
                  <a:lumMod val="75000"/>
                </a:schemeClr>
              </a:solidFill>
            </a:endParaRPr>
          </a:p>
          <a:p>
            <a:pPr marL="0" indent="0">
              <a:buNone/>
            </a:pPr>
            <a:r>
              <a:rPr lang="da-DK" sz="3000" dirty="0">
                <a:solidFill>
                  <a:schemeClr val="accent5">
                    <a:lumMod val="75000"/>
                  </a:schemeClr>
                </a:solidFill>
              </a:rPr>
              <a:t>Hvad kan de forskellige stemmer gøre for/imod et verdensarvssted?</a:t>
            </a:r>
          </a:p>
          <a:p>
            <a:endParaRPr lang="da-DK" dirty="0"/>
          </a:p>
        </p:txBody>
      </p:sp>
      <p:pic>
        <p:nvPicPr>
          <p:cNvPr id="5" name="Billede 4">
            <a:extLst>
              <a:ext uri="{FF2B5EF4-FFF2-40B4-BE49-F238E27FC236}">
                <a16:creationId xmlns:a16="http://schemas.microsoft.com/office/drawing/2014/main" id="{419E92FA-F570-442D-8707-4E6101C29608}"/>
              </a:ext>
            </a:extLst>
          </p:cNvPr>
          <p:cNvPicPr>
            <a:picLocks noChangeAspect="1"/>
          </p:cNvPicPr>
          <p:nvPr/>
        </p:nvPicPr>
        <p:blipFill rotWithShape="1">
          <a:blip r:embed="rId3">
            <a:extLst>
              <a:ext uri="{28A0092B-C50C-407E-A947-70E740481C1C}">
                <a14:useLocalDpi xmlns:a14="http://schemas.microsoft.com/office/drawing/2010/main" val="0"/>
              </a:ext>
            </a:extLst>
          </a:blip>
          <a:srcRect l="17102"/>
          <a:stretch/>
        </p:blipFill>
        <p:spPr>
          <a:xfrm>
            <a:off x="8131629" y="1850575"/>
            <a:ext cx="3377184" cy="2202092"/>
          </a:xfrm>
          <a:prstGeom prst="rect">
            <a:avLst/>
          </a:prstGeom>
        </p:spPr>
      </p:pic>
      <p:pic>
        <p:nvPicPr>
          <p:cNvPr id="7" name="Billede 6">
            <a:extLst>
              <a:ext uri="{FF2B5EF4-FFF2-40B4-BE49-F238E27FC236}">
                <a16:creationId xmlns:a16="http://schemas.microsoft.com/office/drawing/2014/main" id="{F8C7645A-AF71-4920-8955-96B5769F77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1629" y="4150944"/>
            <a:ext cx="3377184" cy="2532888"/>
          </a:xfrm>
          <a:prstGeom prst="rect">
            <a:avLst/>
          </a:prstGeom>
        </p:spPr>
      </p:pic>
    </p:spTree>
    <p:extLst>
      <p:ext uri="{BB962C8B-B14F-4D97-AF65-F5344CB8AC3E}">
        <p14:creationId xmlns:p14="http://schemas.microsoft.com/office/powerpoint/2010/main" val="3768206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8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2E9E59-C5AA-4709-B828-F832C3C5D7BE}"/>
              </a:ext>
            </a:extLst>
          </p:cNvPr>
          <p:cNvSpPr>
            <a:spLocks noGrp="1"/>
          </p:cNvSpPr>
          <p:nvPr>
            <p:ph type="title"/>
          </p:nvPr>
        </p:nvSpPr>
        <p:spPr>
          <a:xfrm>
            <a:off x="-157732" y="452718"/>
            <a:ext cx="12192000" cy="1400530"/>
          </a:xfrm>
        </p:spPr>
        <p:txBody>
          <a:bodyPr/>
          <a:lstStyle/>
          <a:p>
            <a:pPr algn="ctr"/>
            <a:r>
              <a:rPr lang="da-DK" sz="4000" b="1" dirty="0">
                <a:solidFill>
                  <a:schemeClr val="accent1"/>
                </a:solidFill>
                <a:latin typeface="Georgia" panose="02040502050405020303" pitchFamily="18" charset="0"/>
              </a:rPr>
              <a:t>Forskellige former for verdensarvssteder</a:t>
            </a:r>
          </a:p>
        </p:txBody>
      </p:sp>
      <p:sp>
        <p:nvSpPr>
          <p:cNvPr id="3" name="Pladsholder til indhold 2">
            <a:extLst>
              <a:ext uri="{FF2B5EF4-FFF2-40B4-BE49-F238E27FC236}">
                <a16:creationId xmlns:a16="http://schemas.microsoft.com/office/drawing/2014/main" id="{B3EDBA2B-2545-4CBC-ADDC-1FBCDF7F95FE}"/>
              </a:ext>
            </a:extLst>
          </p:cNvPr>
          <p:cNvSpPr>
            <a:spLocks noGrp="1"/>
          </p:cNvSpPr>
          <p:nvPr>
            <p:ph idx="1"/>
          </p:nvPr>
        </p:nvSpPr>
        <p:spPr>
          <a:xfrm>
            <a:off x="496126" y="1152983"/>
            <a:ext cx="8791802" cy="4576617"/>
          </a:xfrm>
        </p:spPr>
        <p:txBody>
          <a:bodyPr>
            <a:noAutofit/>
          </a:bodyPr>
          <a:lstStyle/>
          <a:p>
            <a:r>
              <a:rPr lang="da-DK" sz="2400" u="sng" dirty="0">
                <a:solidFill>
                  <a:schemeClr val="accent5">
                    <a:lumMod val="75000"/>
                  </a:schemeClr>
                </a:solidFill>
              </a:rPr>
              <a:t>Monumenter</a:t>
            </a:r>
          </a:p>
          <a:p>
            <a:pPr lvl="1"/>
            <a:r>
              <a:rPr lang="en-US" sz="2400" u="sng" dirty="0">
                <a:solidFill>
                  <a:schemeClr val="accent5">
                    <a:lumMod val="75000"/>
                  </a:schemeClr>
                </a:solidFill>
                <a:hlinkClick r:id="rId3"/>
              </a:rPr>
              <a:t>Buddhist Monuments in the </a:t>
            </a:r>
            <a:r>
              <a:rPr lang="en-US" sz="2400" u="sng" dirty="0" err="1">
                <a:solidFill>
                  <a:schemeClr val="accent5">
                    <a:lumMod val="75000"/>
                  </a:schemeClr>
                </a:solidFill>
                <a:hlinkClick r:id="rId3"/>
              </a:rPr>
              <a:t>Horyu</a:t>
            </a:r>
            <a:r>
              <a:rPr lang="en-US" sz="2400" u="sng" dirty="0">
                <a:solidFill>
                  <a:schemeClr val="accent5">
                    <a:lumMod val="75000"/>
                  </a:schemeClr>
                </a:solidFill>
                <a:hlinkClick r:id="rId3"/>
              </a:rPr>
              <a:t>-ji Area</a:t>
            </a:r>
            <a:r>
              <a:rPr lang="en-US" sz="2400" u="sng" dirty="0">
                <a:solidFill>
                  <a:schemeClr val="accent5">
                    <a:lumMod val="75000"/>
                  </a:schemeClr>
                </a:solidFill>
              </a:rPr>
              <a:t> </a:t>
            </a:r>
            <a:r>
              <a:rPr lang="en-US" sz="2400" dirty="0">
                <a:solidFill>
                  <a:schemeClr val="accent5">
                    <a:lumMod val="75000"/>
                  </a:schemeClr>
                </a:solidFill>
              </a:rPr>
              <a:t>(Japan)</a:t>
            </a:r>
            <a:endParaRPr lang="da-DK" sz="2400" dirty="0">
              <a:solidFill>
                <a:schemeClr val="accent5">
                  <a:lumMod val="75000"/>
                </a:schemeClr>
              </a:solidFill>
            </a:endParaRPr>
          </a:p>
          <a:p>
            <a:r>
              <a:rPr lang="da-DK" sz="2400" u="sng" dirty="0">
                <a:solidFill>
                  <a:schemeClr val="accent5">
                    <a:lumMod val="75000"/>
                  </a:schemeClr>
                </a:solidFill>
              </a:rPr>
              <a:t>Bygninger</a:t>
            </a:r>
          </a:p>
          <a:p>
            <a:pPr lvl="1"/>
            <a:r>
              <a:rPr lang="da-DK" sz="2400" dirty="0">
                <a:solidFill>
                  <a:schemeClr val="accent4">
                    <a:lumMod val="50000"/>
                  </a:schemeClr>
                </a:solidFill>
                <a:hlinkClick r:id="rId4"/>
              </a:rPr>
              <a:t>Sydney Opera House</a:t>
            </a:r>
            <a:endParaRPr lang="da-DK" sz="2400" dirty="0">
              <a:solidFill>
                <a:schemeClr val="accent4">
                  <a:lumMod val="50000"/>
                </a:schemeClr>
              </a:solidFill>
            </a:endParaRPr>
          </a:p>
          <a:p>
            <a:r>
              <a:rPr lang="da-DK" sz="2400" u="sng" dirty="0">
                <a:solidFill>
                  <a:schemeClr val="accent5">
                    <a:lumMod val="75000"/>
                  </a:schemeClr>
                </a:solidFill>
              </a:rPr>
              <a:t>Steder – lavet af mennesker evt. i samspil med naturen</a:t>
            </a:r>
          </a:p>
          <a:p>
            <a:pPr lvl="1"/>
            <a:r>
              <a:rPr lang="da-DK" sz="2400" dirty="0">
                <a:solidFill>
                  <a:schemeClr val="accent5">
                    <a:lumMod val="75000"/>
                  </a:schemeClr>
                </a:solidFill>
                <a:hlinkClick r:id="rId5"/>
              </a:rPr>
              <a:t>Old City of Dubrovnik</a:t>
            </a:r>
            <a:r>
              <a:rPr lang="da-DK" sz="2400" dirty="0">
                <a:solidFill>
                  <a:schemeClr val="accent5">
                    <a:lumMod val="75000"/>
                  </a:schemeClr>
                </a:solidFill>
              </a:rPr>
              <a:t> (</a:t>
            </a:r>
            <a:r>
              <a:rPr lang="da-DK" sz="2400" dirty="0" err="1">
                <a:solidFill>
                  <a:schemeClr val="accent5">
                    <a:lumMod val="75000"/>
                  </a:schemeClr>
                </a:solidFill>
              </a:rPr>
              <a:t>Kroation</a:t>
            </a:r>
            <a:r>
              <a:rPr lang="da-DK" sz="2400" dirty="0">
                <a:solidFill>
                  <a:schemeClr val="accent5">
                    <a:lumMod val="75000"/>
                  </a:schemeClr>
                </a:solidFill>
              </a:rPr>
              <a:t>)</a:t>
            </a:r>
          </a:p>
          <a:p>
            <a:r>
              <a:rPr lang="da-DK" sz="2400" u="sng" dirty="0">
                <a:solidFill>
                  <a:schemeClr val="accent5">
                    <a:lumMod val="75000"/>
                  </a:schemeClr>
                </a:solidFill>
              </a:rPr>
              <a:t>Naturområder</a:t>
            </a:r>
          </a:p>
          <a:p>
            <a:pPr lvl="1"/>
            <a:r>
              <a:rPr lang="da-DK" sz="2400" dirty="0">
                <a:solidFill>
                  <a:schemeClr val="accent5">
                    <a:lumMod val="75000"/>
                  </a:schemeClr>
                </a:solidFill>
                <a:hlinkClick r:id="rId6"/>
              </a:rPr>
              <a:t>Los </a:t>
            </a:r>
            <a:r>
              <a:rPr lang="da-DK" sz="2400" dirty="0" err="1">
                <a:solidFill>
                  <a:schemeClr val="accent5">
                    <a:lumMod val="75000"/>
                  </a:schemeClr>
                </a:solidFill>
                <a:hlinkClick r:id="rId6"/>
              </a:rPr>
              <a:t>Alerces</a:t>
            </a:r>
            <a:r>
              <a:rPr lang="da-DK" sz="2400" dirty="0">
                <a:solidFill>
                  <a:schemeClr val="accent5">
                    <a:lumMod val="75000"/>
                  </a:schemeClr>
                </a:solidFill>
                <a:hlinkClick r:id="rId6"/>
              </a:rPr>
              <a:t> National Park</a:t>
            </a:r>
            <a:r>
              <a:rPr lang="da-DK" sz="2400" dirty="0">
                <a:solidFill>
                  <a:schemeClr val="accent5">
                    <a:lumMod val="75000"/>
                  </a:schemeClr>
                </a:solidFill>
              </a:rPr>
              <a:t> (Argentina)</a:t>
            </a:r>
          </a:p>
          <a:p>
            <a:r>
              <a:rPr lang="da-DK" sz="2400" u="sng" dirty="0">
                <a:solidFill>
                  <a:schemeClr val="accent5">
                    <a:lumMod val="75000"/>
                  </a:schemeClr>
                </a:solidFill>
              </a:rPr>
              <a:t>Den immaterielle kulturarv </a:t>
            </a:r>
            <a:r>
              <a:rPr lang="da-DK" sz="2400" dirty="0">
                <a:solidFill>
                  <a:schemeClr val="accent5">
                    <a:lumMod val="75000"/>
                  </a:schemeClr>
                </a:solidFill>
              </a:rPr>
              <a:t>(f.eks. danse, sange, sportsgrene, madkultur m.m.) </a:t>
            </a:r>
          </a:p>
          <a:p>
            <a:pPr lvl="1"/>
            <a:r>
              <a:rPr lang="da-DK" sz="2400" dirty="0">
                <a:solidFill>
                  <a:schemeClr val="accent5">
                    <a:lumMod val="75000"/>
                  </a:schemeClr>
                </a:solidFill>
              </a:rPr>
              <a:t>”Der er et yndigt land”, folkedans eller rugbrød (Danmark) </a:t>
            </a:r>
          </a:p>
          <a:p>
            <a:pPr marL="457200" lvl="1" indent="0">
              <a:buNone/>
            </a:pPr>
            <a:endParaRPr lang="da-DK" sz="2100" dirty="0"/>
          </a:p>
        </p:txBody>
      </p:sp>
      <p:pic>
        <p:nvPicPr>
          <p:cNvPr id="5" name="Billede 4">
            <a:extLst>
              <a:ext uri="{FF2B5EF4-FFF2-40B4-BE49-F238E27FC236}">
                <a16:creationId xmlns:a16="http://schemas.microsoft.com/office/drawing/2014/main" id="{F72A76FA-2FF8-4AE4-8F06-745957B6606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64242">
            <a:off x="9035731" y="1389386"/>
            <a:ext cx="2715965" cy="1642338"/>
          </a:xfrm>
          <a:prstGeom prst="ellipse">
            <a:avLst/>
          </a:prstGeom>
        </p:spPr>
      </p:pic>
      <p:pic>
        <p:nvPicPr>
          <p:cNvPr id="7" name="Billede 6">
            <a:extLst>
              <a:ext uri="{FF2B5EF4-FFF2-40B4-BE49-F238E27FC236}">
                <a16:creationId xmlns:a16="http://schemas.microsoft.com/office/drawing/2014/main" id="{2BFC8501-D1A9-4AE4-8850-F8B7793BFC2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379501">
            <a:off x="9340343" y="3321478"/>
            <a:ext cx="2278050" cy="1513033"/>
          </a:xfrm>
          <a:prstGeom prst="ellipse">
            <a:avLst/>
          </a:prstGeom>
        </p:spPr>
      </p:pic>
      <p:pic>
        <p:nvPicPr>
          <p:cNvPr id="9" name="Billede 8">
            <a:extLst>
              <a:ext uri="{FF2B5EF4-FFF2-40B4-BE49-F238E27FC236}">
                <a16:creationId xmlns:a16="http://schemas.microsoft.com/office/drawing/2014/main" id="{D8176129-2CB6-462F-B095-DF17726630E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30238">
            <a:off x="8663459" y="5104695"/>
            <a:ext cx="2149752" cy="1255340"/>
          </a:xfrm>
          <a:prstGeom prst="ellipse">
            <a:avLst/>
          </a:prstGeom>
        </p:spPr>
      </p:pic>
    </p:spTree>
    <p:extLst>
      <p:ext uri="{BB962C8B-B14F-4D97-AF65-F5344CB8AC3E}">
        <p14:creationId xmlns:p14="http://schemas.microsoft.com/office/powerpoint/2010/main" val="3903089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FB46F53E-62D4-4290-82DD-A414D3BE51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2DE31552-CA29-47DB-9DC2-4991F96017E1}"/>
              </a:ext>
            </a:extLst>
          </p:cNvPr>
          <p:cNvSpPr>
            <a:spLocks noGrp="1"/>
          </p:cNvSpPr>
          <p:nvPr>
            <p:ph type="title"/>
          </p:nvPr>
        </p:nvSpPr>
        <p:spPr/>
        <p:txBody>
          <a:bodyPr/>
          <a:lstStyle/>
          <a:p>
            <a:pPr algn="ctr"/>
            <a:r>
              <a:rPr lang="da-DK" dirty="0"/>
              <a:t>Quiz om Verdensarven</a:t>
            </a:r>
          </a:p>
        </p:txBody>
      </p:sp>
      <p:sp>
        <p:nvSpPr>
          <p:cNvPr id="3" name="Pladsholder til indhold 2">
            <a:extLst>
              <a:ext uri="{FF2B5EF4-FFF2-40B4-BE49-F238E27FC236}">
                <a16:creationId xmlns:a16="http://schemas.microsoft.com/office/drawing/2014/main" id="{294E08F4-8E9F-4819-8DA1-49827A9716E8}"/>
              </a:ext>
            </a:extLst>
          </p:cNvPr>
          <p:cNvSpPr>
            <a:spLocks noGrp="1"/>
          </p:cNvSpPr>
          <p:nvPr>
            <p:ph idx="1"/>
          </p:nvPr>
        </p:nvSpPr>
        <p:spPr/>
        <p:txBody>
          <a:bodyPr>
            <a:normAutofit/>
          </a:bodyPr>
          <a:lstStyle/>
          <a:p>
            <a:endParaRPr lang="da-DK" dirty="0"/>
          </a:p>
          <a:p>
            <a:endParaRPr lang="da-DK" dirty="0"/>
          </a:p>
          <a:p>
            <a:endParaRPr lang="da-DK" dirty="0"/>
          </a:p>
          <a:p>
            <a:endParaRPr lang="da-DK" dirty="0"/>
          </a:p>
          <a:p>
            <a:endParaRPr lang="da-DK" dirty="0"/>
          </a:p>
          <a:p>
            <a:endParaRPr lang="da-DK" dirty="0"/>
          </a:p>
          <a:p>
            <a:pPr marL="0" indent="0">
              <a:buNone/>
            </a:pPr>
            <a:endParaRPr lang="da-DK" u="sng" dirty="0">
              <a:hlinkClick r:id="rId4"/>
            </a:endParaRPr>
          </a:p>
          <a:p>
            <a:pPr marL="0" indent="0">
              <a:buNone/>
            </a:pPr>
            <a:r>
              <a:rPr lang="da-DK" u="sng" dirty="0">
                <a:hlinkClick r:id="rId4"/>
              </a:rPr>
              <a:t>https://play.kahoot.it/#/k/aafe906e-a15f-419e-9d05-defb7f5d75af</a:t>
            </a:r>
            <a:endParaRPr lang="da-DK" u="sng" dirty="0"/>
          </a:p>
          <a:p>
            <a:pPr marL="0" indent="0">
              <a:buNone/>
            </a:pPr>
            <a:endParaRPr lang="da-DK" dirty="0"/>
          </a:p>
          <a:p>
            <a:pPr marL="0" indent="0">
              <a:buNone/>
            </a:pPr>
            <a:endParaRPr lang="da-DK" dirty="0"/>
          </a:p>
        </p:txBody>
      </p:sp>
    </p:spTree>
    <p:extLst>
      <p:ext uri="{BB962C8B-B14F-4D97-AF65-F5344CB8AC3E}">
        <p14:creationId xmlns:p14="http://schemas.microsoft.com/office/powerpoint/2010/main" val="1333708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8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F33057-E304-4C9B-84A2-C36FA590AABE}"/>
              </a:ext>
            </a:extLst>
          </p:cNvPr>
          <p:cNvSpPr>
            <a:spLocks noGrp="1"/>
          </p:cNvSpPr>
          <p:nvPr>
            <p:ph type="title"/>
          </p:nvPr>
        </p:nvSpPr>
        <p:spPr>
          <a:xfrm>
            <a:off x="1271147" y="409506"/>
            <a:ext cx="9404723" cy="1400530"/>
          </a:xfrm>
        </p:spPr>
        <p:txBody>
          <a:bodyPr/>
          <a:lstStyle/>
          <a:p>
            <a:pPr algn="ctr"/>
            <a:r>
              <a:rPr lang="da-DK" sz="5000" b="1" dirty="0">
                <a:solidFill>
                  <a:schemeClr val="accent1"/>
                </a:solidFill>
                <a:latin typeface="Georgia" panose="02040502050405020303" pitchFamily="18" charset="0"/>
              </a:rPr>
              <a:t>Tal sammen to og to</a:t>
            </a:r>
          </a:p>
        </p:txBody>
      </p:sp>
      <p:sp>
        <p:nvSpPr>
          <p:cNvPr id="3" name="Pladsholder til indhold 2">
            <a:extLst>
              <a:ext uri="{FF2B5EF4-FFF2-40B4-BE49-F238E27FC236}">
                <a16:creationId xmlns:a16="http://schemas.microsoft.com/office/drawing/2014/main" id="{59C82EB0-ACFE-4DF9-B1BE-EB92B28D314B}"/>
              </a:ext>
            </a:extLst>
          </p:cNvPr>
          <p:cNvSpPr>
            <a:spLocks noGrp="1"/>
          </p:cNvSpPr>
          <p:nvPr>
            <p:ph idx="1"/>
          </p:nvPr>
        </p:nvSpPr>
        <p:spPr>
          <a:xfrm>
            <a:off x="361922" y="1731085"/>
            <a:ext cx="11223171" cy="3642388"/>
          </a:xfrm>
        </p:spPr>
        <p:txBody>
          <a:bodyPr>
            <a:normAutofit/>
          </a:bodyPr>
          <a:lstStyle/>
          <a:p>
            <a:pPr marL="0" indent="0">
              <a:buNone/>
            </a:pPr>
            <a:r>
              <a:rPr lang="da-DK" sz="2800" dirty="0">
                <a:solidFill>
                  <a:schemeClr val="accent5">
                    <a:lumMod val="75000"/>
                  </a:schemeClr>
                </a:solidFill>
              </a:rPr>
              <a:t>I blev præsenteret for forskellige Verdensarvssteder i quizzen. </a:t>
            </a:r>
          </a:p>
          <a:p>
            <a:r>
              <a:rPr lang="da-DK" sz="2800" dirty="0">
                <a:solidFill>
                  <a:schemeClr val="accent5">
                    <a:lumMod val="75000"/>
                  </a:schemeClr>
                </a:solidFill>
              </a:rPr>
              <a:t>Hvad tænker I, at de forskellige steder har tilfælles?</a:t>
            </a:r>
          </a:p>
          <a:p>
            <a:r>
              <a:rPr lang="da-DK" sz="2800" dirty="0">
                <a:solidFill>
                  <a:schemeClr val="accent5">
                    <a:lumMod val="75000"/>
                  </a:schemeClr>
                </a:solidFill>
              </a:rPr>
              <a:t>Hvorfor tror I, at de er valgt som Verdensarvssteder?</a:t>
            </a:r>
          </a:p>
          <a:p>
            <a:r>
              <a:rPr lang="da-DK" sz="2800" dirty="0">
                <a:solidFill>
                  <a:schemeClr val="accent5">
                    <a:lumMod val="75000"/>
                  </a:schemeClr>
                </a:solidFill>
              </a:rPr>
              <a:t>Tror I, at I nogensinde har besøgt et Verdensarvssted? </a:t>
            </a:r>
          </a:p>
          <a:p>
            <a:endParaRPr lang="da-DK" dirty="0"/>
          </a:p>
          <a:p>
            <a:endParaRPr lang="da-DK" dirty="0"/>
          </a:p>
        </p:txBody>
      </p:sp>
      <p:pic>
        <p:nvPicPr>
          <p:cNvPr id="9" name="Billede 8">
            <a:extLst>
              <a:ext uri="{FF2B5EF4-FFF2-40B4-BE49-F238E27FC236}">
                <a16:creationId xmlns:a16="http://schemas.microsoft.com/office/drawing/2014/main" id="{100684DE-B2E1-4FF3-8CBA-3619C2E4F7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7797" y="4421202"/>
            <a:ext cx="2842359" cy="1920171"/>
          </a:xfrm>
          <a:prstGeom prst="rect">
            <a:avLst/>
          </a:prstGeom>
        </p:spPr>
      </p:pic>
      <p:pic>
        <p:nvPicPr>
          <p:cNvPr id="11" name="Billede 10">
            <a:extLst>
              <a:ext uri="{FF2B5EF4-FFF2-40B4-BE49-F238E27FC236}">
                <a16:creationId xmlns:a16="http://schemas.microsoft.com/office/drawing/2014/main" id="{DD145C92-0771-4FD4-BE94-33ABD20A40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156" y="4413388"/>
            <a:ext cx="2883147" cy="1922098"/>
          </a:xfrm>
          <a:prstGeom prst="rect">
            <a:avLst/>
          </a:prstGeom>
        </p:spPr>
      </p:pic>
      <p:pic>
        <p:nvPicPr>
          <p:cNvPr id="13" name="Billede 12">
            <a:extLst>
              <a:ext uri="{FF2B5EF4-FFF2-40B4-BE49-F238E27FC236}">
                <a16:creationId xmlns:a16="http://schemas.microsoft.com/office/drawing/2014/main" id="{30BC2A06-D042-4803-8880-7C47C6B614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99837" y="4421202"/>
            <a:ext cx="2871426" cy="1914284"/>
          </a:xfrm>
          <a:prstGeom prst="rect">
            <a:avLst/>
          </a:prstGeom>
        </p:spPr>
      </p:pic>
      <p:pic>
        <p:nvPicPr>
          <p:cNvPr id="15" name="Billede 14">
            <a:extLst>
              <a:ext uri="{FF2B5EF4-FFF2-40B4-BE49-F238E27FC236}">
                <a16:creationId xmlns:a16="http://schemas.microsoft.com/office/drawing/2014/main" id="{500AEC05-6E57-4A8D-BD0E-EB854727BA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95757" y="4413388"/>
            <a:ext cx="2560227" cy="1920171"/>
          </a:xfrm>
          <a:prstGeom prst="rect">
            <a:avLst/>
          </a:prstGeom>
        </p:spPr>
      </p:pic>
    </p:spTree>
    <p:extLst>
      <p:ext uri="{BB962C8B-B14F-4D97-AF65-F5344CB8AC3E}">
        <p14:creationId xmlns:p14="http://schemas.microsoft.com/office/powerpoint/2010/main" val="1937555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73B34D5-744B-4216-8D8A-ABB5F9755B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2201" y="4926247"/>
            <a:ext cx="4015800" cy="1336566"/>
          </a:xfrm>
          <a:prstGeom prst="rect">
            <a:avLst/>
          </a:prstGeom>
        </p:spPr>
      </p:pic>
      <p:pic>
        <p:nvPicPr>
          <p:cNvPr id="7" name="Billede 6">
            <a:extLst>
              <a:ext uri="{FF2B5EF4-FFF2-40B4-BE49-F238E27FC236}">
                <a16:creationId xmlns:a16="http://schemas.microsoft.com/office/drawing/2014/main" id="{1CEEC7BF-B92D-431E-9575-2E737103A3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201" y="5685935"/>
            <a:ext cx="3229999" cy="642194"/>
          </a:xfrm>
          <a:prstGeom prst="rect">
            <a:avLst/>
          </a:prstGeom>
        </p:spPr>
      </p:pic>
      <p:pic>
        <p:nvPicPr>
          <p:cNvPr id="11" name="Billede 10">
            <a:extLst>
              <a:ext uri="{FF2B5EF4-FFF2-40B4-BE49-F238E27FC236}">
                <a16:creationId xmlns:a16="http://schemas.microsoft.com/office/drawing/2014/main" id="{D9585441-4DF4-4196-99B0-C0C000BA19B5}"/>
              </a:ext>
            </a:extLst>
          </p:cNvPr>
          <p:cNvPicPr>
            <a:picLocks noChangeAspect="1"/>
          </p:cNvPicPr>
          <p:nvPr/>
        </p:nvPicPr>
        <p:blipFill rotWithShape="1">
          <a:blip r:embed="rId4">
            <a:extLst>
              <a:ext uri="{28A0092B-C50C-407E-A947-70E740481C1C}">
                <a14:useLocalDpi xmlns:a14="http://schemas.microsoft.com/office/drawing/2010/main" val="0"/>
              </a:ext>
            </a:extLst>
          </a:blip>
          <a:srcRect l="1459"/>
          <a:stretch/>
        </p:blipFill>
        <p:spPr>
          <a:xfrm>
            <a:off x="420971" y="4596486"/>
            <a:ext cx="2975369" cy="1731643"/>
          </a:xfrm>
          <a:prstGeom prst="rect">
            <a:avLst/>
          </a:prstGeom>
        </p:spPr>
      </p:pic>
      <p:pic>
        <p:nvPicPr>
          <p:cNvPr id="13" name="Billede 12">
            <a:extLst>
              <a:ext uri="{FF2B5EF4-FFF2-40B4-BE49-F238E27FC236}">
                <a16:creationId xmlns:a16="http://schemas.microsoft.com/office/drawing/2014/main" id="{908B3B51-FC0F-4606-A3AB-B1D75D8270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23685" y="4596486"/>
            <a:ext cx="2841171" cy="1797041"/>
          </a:xfrm>
          <a:prstGeom prst="rect">
            <a:avLst/>
          </a:prstGeom>
        </p:spPr>
      </p:pic>
      <p:sp>
        <p:nvSpPr>
          <p:cNvPr id="14" name="Tekstfelt 13">
            <a:extLst>
              <a:ext uri="{FF2B5EF4-FFF2-40B4-BE49-F238E27FC236}">
                <a16:creationId xmlns:a16="http://schemas.microsoft.com/office/drawing/2014/main" id="{12B48299-48E1-454E-B528-8C55E839CF5C}"/>
              </a:ext>
            </a:extLst>
          </p:cNvPr>
          <p:cNvSpPr txBox="1"/>
          <p:nvPr/>
        </p:nvSpPr>
        <p:spPr>
          <a:xfrm>
            <a:off x="420971" y="530256"/>
            <a:ext cx="10885714" cy="1754326"/>
          </a:xfrm>
          <a:prstGeom prst="rect">
            <a:avLst/>
          </a:prstGeom>
          <a:noFill/>
        </p:spPr>
        <p:txBody>
          <a:bodyPr wrap="square" rtlCol="0">
            <a:spAutoFit/>
          </a:bodyPr>
          <a:lstStyle/>
          <a:p>
            <a:r>
              <a:rPr lang="da-DK" sz="5400" b="1" dirty="0">
                <a:solidFill>
                  <a:schemeClr val="accent5">
                    <a:lumMod val="50000"/>
                  </a:schemeClr>
                </a:solidFill>
                <a:latin typeface="Georgia" panose="02040502050405020303" pitchFamily="18" charset="0"/>
              </a:rPr>
              <a:t>Heritage</a:t>
            </a:r>
            <a:r>
              <a:rPr lang="da-DK" sz="5400" b="1" dirty="0">
                <a:solidFill>
                  <a:schemeClr val="accent1"/>
                </a:solidFill>
                <a:latin typeface="Georgia" panose="02040502050405020303" pitchFamily="18" charset="0"/>
              </a:rPr>
              <a:t> </a:t>
            </a:r>
            <a:r>
              <a:rPr lang="da-DK" sz="5400" b="1" dirty="0" err="1">
                <a:solidFill>
                  <a:schemeClr val="accent1">
                    <a:lumMod val="75000"/>
                  </a:schemeClr>
                </a:solidFill>
                <a:latin typeface="Georgia" panose="02040502050405020303" pitchFamily="18" charset="0"/>
              </a:rPr>
              <a:t>Heroes</a:t>
            </a:r>
            <a:endParaRPr lang="da-DK" sz="5400" b="1" dirty="0">
              <a:solidFill>
                <a:schemeClr val="accent5">
                  <a:lumMod val="50000"/>
                </a:schemeClr>
              </a:solidFill>
              <a:latin typeface="Georgia" panose="02040502050405020303" pitchFamily="18" charset="0"/>
            </a:endParaRPr>
          </a:p>
          <a:p>
            <a:r>
              <a:rPr lang="da-DK" sz="5400" b="1" dirty="0">
                <a:solidFill>
                  <a:schemeClr val="accent5">
                    <a:lumMod val="50000"/>
                  </a:schemeClr>
                </a:solidFill>
                <a:latin typeface="Georgia" panose="02040502050405020303" pitchFamily="18" charset="0"/>
              </a:rPr>
              <a:t>Verdensarven på spil</a:t>
            </a:r>
          </a:p>
        </p:txBody>
      </p:sp>
      <p:sp>
        <p:nvSpPr>
          <p:cNvPr id="15" name="Tekstfelt 14">
            <a:extLst>
              <a:ext uri="{FF2B5EF4-FFF2-40B4-BE49-F238E27FC236}">
                <a16:creationId xmlns:a16="http://schemas.microsoft.com/office/drawing/2014/main" id="{669DE371-ECBA-443C-9B5E-62C9676AD0B3}"/>
              </a:ext>
            </a:extLst>
          </p:cNvPr>
          <p:cNvSpPr txBox="1"/>
          <p:nvPr/>
        </p:nvSpPr>
        <p:spPr>
          <a:xfrm>
            <a:off x="420971" y="2748036"/>
            <a:ext cx="11673058" cy="461665"/>
          </a:xfrm>
          <a:prstGeom prst="rect">
            <a:avLst/>
          </a:prstGeom>
          <a:noFill/>
        </p:spPr>
        <p:txBody>
          <a:bodyPr wrap="square" rtlCol="0">
            <a:spAutoFit/>
          </a:bodyPr>
          <a:lstStyle/>
          <a:p>
            <a:r>
              <a:rPr lang="da-DK" sz="2400" i="1" dirty="0">
                <a:solidFill>
                  <a:schemeClr val="accent5">
                    <a:lumMod val="50000"/>
                  </a:schemeClr>
                </a:solidFill>
              </a:rPr>
              <a:t>I er nu klar til at spille spillet og lære endnu mere om vores fælles verdensarv. </a:t>
            </a:r>
          </a:p>
        </p:txBody>
      </p:sp>
    </p:spTree>
    <p:extLst>
      <p:ext uri="{BB962C8B-B14F-4D97-AF65-F5344CB8AC3E}">
        <p14:creationId xmlns:p14="http://schemas.microsoft.com/office/powerpoint/2010/main" val="27044496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575</TotalTime>
  <Words>850</Words>
  <Application>Microsoft Office PowerPoint</Application>
  <PresentationFormat>Widescreen</PresentationFormat>
  <Paragraphs>102</Paragraphs>
  <Slides>11</Slides>
  <Notes>8</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11</vt:i4>
      </vt:variant>
    </vt:vector>
  </HeadingPairs>
  <TitlesOfParts>
    <vt:vector size="17" baseType="lpstr">
      <vt:lpstr>Arial</vt:lpstr>
      <vt:lpstr>Calibri</vt:lpstr>
      <vt:lpstr>Century Gothic</vt:lpstr>
      <vt:lpstr>Georgia</vt:lpstr>
      <vt:lpstr>Wingdings 3</vt:lpstr>
      <vt:lpstr>Ion</vt:lpstr>
      <vt:lpstr>Verdensarven</vt:lpstr>
      <vt:lpstr>Hvorfor skal vi lære om verdensarv?</vt:lpstr>
      <vt:lpstr>Vi skal lære om verdensarv fordi…</vt:lpstr>
      <vt:lpstr>PowerPoint-præsentation</vt:lpstr>
      <vt:lpstr>Hvad er UNESCO? (United Nations Educational, Scientific and Cultural Organisation)</vt:lpstr>
      <vt:lpstr>Hvad er en Verdensarv?</vt:lpstr>
      <vt:lpstr>Hvem/hvad har indflydelse på verdensarvens overlevelse?</vt:lpstr>
      <vt:lpstr>Forskellige former for verdensarvssteder</vt:lpstr>
      <vt:lpstr>Quiz om Verdensarven</vt:lpstr>
      <vt:lpstr>Tal sammen to og to</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Verdensarven</dc:title>
  <dc:creator>Mathilde Hansen</dc:creator>
  <cp:lastModifiedBy>Julie Bergdal Kolath</cp:lastModifiedBy>
  <cp:revision>30</cp:revision>
  <dcterms:created xsi:type="dcterms:W3CDTF">2017-09-22T08:20:03Z</dcterms:created>
  <dcterms:modified xsi:type="dcterms:W3CDTF">2017-09-27T10:53:37Z</dcterms:modified>
</cp:coreProperties>
</file>